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281" r:id="rId6"/>
    <p:sldId id="266" r:id="rId7"/>
    <p:sldId id="257" r:id="rId8"/>
    <p:sldId id="292" r:id="rId9"/>
    <p:sldId id="295" r:id="rId10"/>
    <p:sldId id="296" r:id="rId11"/>
    <p:sldId id="294" r:id="rId12"/>
    <p:sldId id="265" r:id="rId13"/>
    <p:sldId id="270" r:id="rId14"/>
    <p:sldId id="293" r:id="rId15"/>
    <p:sldId id="271" r:id="rId16"/>
    <p:sldId id="273" r:id="rId17"/>
    <p:sldId id="272" r:id="rId18"/>
    <p:sldId id="288" r:id="rId19"/>
    <p:sldId id="289" r:id="rId20"/>
    <p:sldId id="274" r:id="rId21"/>
    <p:sldId id="284" r:id="rId22"/>
    <p:sldId id="290" r:id="rId23"/>
    <p:sldId id="291" r:id="rId24"/>
    <p:sldId id="297" r:id="rId25"/>
    <p:sldId id="315" r:id="rId26"/>
    <p:sldId id="298" r:id="rId27"/>
    <p:sldId id="299" r:id="rId28"/>
    <p:sldId id="300" r:id="rId29"/>
    <p:sldId id="301" r:id="rId30"/>
    <p:sldId id="302" r:id="rId31"/>
    <p:sldId id="304" r:id="rId32"/>
    <p:sldId id="306" r:id="rId33"/>
    <p:sldId id="307" r:id="rId34"/>
    <p:sldId id="308" r:id="rId35"/>
    <p:sldId id="309" r:id="rId36"/>
    <p:sldId id="310" r:id="rId37"/>
    <p:sldId id="311" r:id="rId38"/>
    <p:sldId id="312" r:id="rId39"/>
    <p:sldId id="313" r:id="rId40"/>
    <p:sldId id="314" r:id="rId41"/>
    <p:sldId id="28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443" autoAdjust="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1A5CD-77C4-4026-A8FA-21A19F0D10CC}" type="datetimeFigureOut">
              <a:rPr lang="en-PH" smtClean="0"/>
              <a:t>24/08/2023</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8D4CD7-B9E3-4A66-AFA5-BA46254CD7C2}" type="slidenum">
              <a:rPr lang="en-PH" smtClean="0"/>
              <a:t>‹#›</a:t>
            </a:fld>
            <a:endParaRPr lang="en-PH"/>
          </a:p>
        </p:txBody>
      </p:sp>
    </p:spTree>
    <p:extLst>
      <p:ext uri="{BB962C8B-B14F-4D97-AF65-F5344CB8AC3E}">
        <p14:creationId xmlns:p14="http://schemas.microsoft.com/office/powerpoint/2010/main" val="454837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the implementation of the LMS and the use of our digitized learning resources, we launched the SMART-ED Initiative to provide our schools with the infrastructure and equipment needed to allow more learners to access interactive lessons and activities.</a:t>
            </a:r>
            <a:endParaRPr lang="en-PH" dirty="0"/>
          </a:p>
        </p:txBody>
      </p:sp>
      <p:sp>
        <p:nvSpPr>
          <p:cNvPr id="4" name="Slide Number Placeholder 3"/>
          <p:cNvSpPr>
            <a:spLocks noGrp="1"/>
          </p:cNvSpPr>
          <p:nvPr>
            <p:ph type="sldNum" sz="quarter" idx="5"/>
          </p:nvPr>
        </p:nvSpPr>
        <p:spPr/>
        <p:txBody>
          <a:bodyPr/>
          <a:lstStyle/>
          <a:p>
            <a:fld id="{908D4CD7-B9E3-4A66-AFA5-BA46254CD7C2}" type="slidenum">
              <a:rPr lang="en-PH" smtClean="0"/>
              <a:t>3</a:t>
            </a:fld>
            <a:endParaRPr lang="en-PH" dirty="0"/>
          </a:p>
        </p:txBody>
      </p:sp>
    </p:spTree>
    <p:extLst>
      <p:ext uri="{BB962C8B-B14F-4D97-AF65-F5344CB8AC3E}">
        <p14:creationId xmlns:p14="http://schemas.microsoft.com/office/powerpoint/2010/main" val="229825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engagement with the LMS was at the onset of the pandemic. While we were still looking for alternatives to modular distance learning, we built the </a:t>
            </a:r>
            <a:r>
              <a:rPr lang="en-US" dirty="0" err="1"/>
              <a:t>LRonWHEeLS</a:t>
            </a:r>
            <a:r>
              <a:rPr lang="en-US" dirty="0"/>
              <a:t> or the Learning Resources on </a:t>
            </a:r>
            <a:r>
              <a:rPr lang="en-US" dirty="0" err="1"/>
              <a:t>WiFi</a:t>
            </a:r>
            <a:r>
              <a:rPr lang="en-US" dirty="0"/>
              <a:t> Hub for Expanded e-Learning in Sarangani. It is an innovation that allowed our learners to experience e-Learning even if their communities are not connected to the internet.  </a:t>
            </a:r>
            <a:endParaRPr lang="en-PH" dirty="0"/>
          </a:p>
        </p:txBody>
      </p:sp>
      <p:sp>
        <p:nvSpPr>
          <p:cNvPr id="4" name="Slide Number Placeholder 3"/>
          <p:cNvSpPr>
            <a:spLocks noGrp="1"/>
          </p:cNvSpPr>
          <p:nvPr>
            <p:ph type="sldNum" sz="quarter" idx="5"/>
          </p:nvPr>
        </p:nvSpPr>
        <p:spPr/>
        <p:txBody>
          <a:bodyPr/>
          <a:lstStyle/>
          <a:p>
            <a:fld id="{908D4CD7-B9E3-4A66-AFA5-BA46254CD7C2}" type="slidenum">
              <a:rPr lang="en-PH" smtClean="0"/>
              <a:t>4</a:t>
            </a:fld>
            <a:endParaRPr lang="en-PH"/>
          </a:p>
        </p:txBody>
      </p:sp>
    </p:spTree>
    <p:extLst>
      <p:ext uri="{BB962C8B-B14F-4D97-AF65-F5344CB8AC3E}">
        <p14:creationId xmlns:p14="http://schemas.microsoft.com/office/powerpoint/2010/main" val="245783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during the in-person classes, some new challenges were faced. Because there are more learners now in school who are accessing the LMS, we experienced slowing down of access. There were also some classrooms that could be reached by the network, so some learners had to go outside their classrooms to get a better signal. But these problems were addressed by class programming and providing teachers with mobile antennas to widen the reach of the network. Those whose servers whose capacities could not accommodate the number of users, we converted the materials into HTML and Android Package Kits which we installed in their phones.</a:t>
            </a:r>
            <a:endParaRPr lang="en-PH" dirty="0"/>
          </a:p>
        </p:txBody>
      </p:sp>
      <p:sp>
        <p:nvSpPr>
          <p:cNvPr id="4" name="Slide Number Placeholder 3"/>
          <p:cNvSpPr>
            <a:spLocks noGrp="1"/>
          </p:cNvSpPr>
          <p:nvPr>
            <p:ph type="sldNum" sz="quarter" idx="5"/>
          </p:nvPr>
        </p:nvSpPr>
        <p:spPr/>
        <p:txBody>
          <a:bodyPr/>
          <a:lstStyle/>
          <a:p>
            <a:fld id="{908D4CD7-B9E3-4A66-AFA5-BA46254CD7C2}" type="slidenum">
              <a:rPr lang="en-PH" smtClean="0"/>
              <a:t>9</a:t>
            </a:fld>
            <a:endParaRPr lang="en-PH"/>
          </a:p>
        </p:txBody>
      </p:sp>
    </p:spTree>
    <p:extLst>
      <p:ext uri="{BB962C8B-B14F-4D97-AF65-F5344CB8AC3E}">
        <p14:creationId xmlns:p14="http://schemas.microsoft.com/office/powerpoint/2010/main" val="3851245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leveled up our content by teaching our creators to develop content using Lumi for Education, which outputs H5P. We now have H5P content for almost all subject areas and grade levels in the 3</a:t>
            </a:r>
            <a:r>
              <a:rPr lang="en-US" baseline="30000" dirty="0"/>
              <a:t>rd</a:t>
            </a:r>
            <a:r>
              <a:rPr lang="en-US" dirty="0"/>
              <a:t> and 4</a:t>
            </a:r>
            <a:r>
              <a:rPr lang="en-US" baseline="30000" dirty="0"/>
              <a:t>th</a:t>
            </a:r>
            <a:r>
              <a:rPr lang="en-US" dirty="0"/>
              <a:t> quarter. And we are still planning to continue to transform our content in the 1</a:t>
            </a:r>
            <a:r>
              <a:rPr lang="en-US" baseline="30000" dirty="0"/>
              <a:t>st</a:t>
            </a:r>
            <a:r>
              <a:rPr lang="en-US" dirty="0"/>
              <a:t> and 2</a:t>
            </a:r>
            <a:r>
              <a:rPr lang="en-US" baseline="30000" dirty="0"/>
              <a:t>nd</a:t>
            </a:r>
            <a:r>
              <a:rPr lang="en-US" dirty="0"/>
              <a:t> quarter into H5P.</a:t>
            </a:r>
            <a:endParaRPr lang="en-PH" dirty="0"/>
          </a:p>
        </p:txBody>
      </p:sp>
      <p:sp>
        <p:nvSpPr>
          <p:cNvPr id="4" name="Slide Number Placeholder 3"/>
          <p:cNvSpPr>
            <a:spLocks noGrp="1"/>
          </p:cNvSpPr>
          <p:nvPr>
            <p:ph type="sldNum" sz="quarter" idx="5"/>
          </p:nvPr>
        </p:nvSpPr>
        <p:spPr/>
        <p:txBody>
          <a:bodyPr/>
          <a:lstStyle/>
          <a:p>
            <a:fld id="{908D4CD7-B9E3-4A66-AFA5-BA46254CD7C2}" type="slidenum">
              <a:rPr lang="en-PH" smtClean="0"/>
              <a:t>17</a:t>
            </a:fld>
            <a:endParaRPr lang="en-PH"/>
          </a:p>
        </p:txBody>
      </p:sp>
    </p:spTree>
    <p:extLst>
      <p:ext uri="{BB962C8B-B14F-4D97-AF65-F5344CB8AC3E}">
        <p14:creationId xmlns:p14="http://schemas.microsoft.com/office/powerpoint/2010/main" val="121066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leveled up our content by teaching our creators to develop content using Lumi for Education, which outputs H5P. We now have H5P content for almost all subject areas and grade levels in the 3</a:t>
            </a:r>
            <a:r>
              <a:rPr lang="en-US" baseline="30000" dirty="0"/>
              <a:t>rd</a:t>
            </a:r>
            <a:r>
              <a:rPr lang="en-US" dirty="0"/>
              <a:t> and 4</a:t>
            </a:r>
            <a:r>
              <a:rPr lang="en-US" baseline="30000" dirty="0"/>
              <a:t>th</a:t>
            </a:r>
            <a:r>
              <a:rPr lang="en-US" dirty="0"/>
              <a:t> quarter. And we are still planning to continue to transform our content in the 1</a:t>
            </a:r>
            <a:r>
              <a:rPr lang="en-US" baseline="30000" dirty="0"/>
              <a:t>st</a:t>
            </a:r>
            <a:r>
              <a:rPr lang="en-US" dirty="0"/>
              <a:t> and 2</a:t>
            </a:r>
            <a:r>
              <a:rPr lang="en-US" baseline="30000" dirty="0"/>
              <a:t>nd</a:t>
            </a:r>
            <a:r>
              <a:rPr lang="en-US" dirty="0"/>
              <a:t> quarter into H5P.</a:t>
            </a:r>
            <a:endParaRPr lang="en-PH" dirty="0"/>
          </a:p>
        </p:txBody>
      </p:sp>
      <p:sp>
        <p:nvSpPr>
          <p:cNvPr id="4" name="Slide Number Placeholder 3"/>
          <p:cNvSpPr>
            <a:spLocks noGrp="1"/>
          </p:cNvSpPr>
          <p:nvPr>
            <p:ph type="sldNum" sz="quarter" idx="5"/>
          </p:nvPr>
        </p:nvSpPr>
        <p:spPr/>
        <p:txBody>
          <a:bodyPr/>
          <a:lstStyle/>
          <a:p>
            <a:fld id="{908D4CD7-B9E3-4A66-AFA5-BA46254CD7C2}" type="slidenum">
              <a:rPr lang="en-PH" smtClean="0"/>
              <a:t>18</a:t>
            </a:fld>
            <a:endParaRPr lang="en-PH"/>
          </a:p>
        </p:txBody>
      </p:sp>
    </p:spTree>
    <p:extLst>
      <p:ext uri="{BB962C8B-B14F-4D97-AF65-F5344CB8AC3E}">
        <p14:creationId xmlns:p14="http://schemas.microsoft.com/office/powerpoint/2010/main" val="313719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EABCE-8A39-991C-395B-0819235ECF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C10D2AFC-04D5-24DB-5B16-61F9F8FD8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DCECEDCE-2537-2945-D5B9-42991C9FAEE7}"/>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5" name="Footer Placeholder 4">
            <a:extLst>
              <a:ext uri="{FF2B5EF4-FFF2-40B4-BE49-F238E27FC236}">
                <a16:creationId xmlns:a16="http://schemas.microsoft.com/office/drawing/2014/main" id="{ABE0410F-0FB4-4081-4183-72A80F2BD33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4253E2CF-0A99-97B7-9E30-EDD94BB1C7F5}"/>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3476915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FAC3-A210-3325-BD2C-5AD9F80CF1AD}"/>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3EAE0410-A812-D1FB-A841-89FECC51C9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E96D7701-62B8-333F-2D05-896CF5304B93}"/>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5" name="Footer Placeholder 4">
            <a:extLst>
              <a:ext uri="{FF2B5EF4-FFF2-40B4-BE49-F238E27FC236}">
                <a16:creationId xmlns:a16="http://schemas.microsoft.com/office/drawing/2014/main" id="{7DFEDDC1-E819-2BD8-AD4F-33C1C42F4FE7}"/>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4623C5D1-49B0-D3A8-8252-382BAE495D55}"/>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2441795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A8740F-C279-50FC-0906-975B2FDB1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848EFA4A-C03D-5F37-1118-317919424F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AF61295A-B70C-890E-B842-470B91A67706}"/>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5" name="Footer Placeholder 4">
            <a:extLst>
              <a:ext uri="{FF2B5EF4-FFF2-40B4-BE49-F238E27FC236}">
                <a16:creationId xmlns:a16="http://schemas.microsoft.com/office/drawing/2014/main" id="{69E6C9C2-9098-3069-3D46-73B40FB31418}"/>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57B4C875-4370-B3E2-EF6C-C37144B1519F}"/>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360138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9E64-0487-5FF7-EB00-AFA93082E246}"/>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76D39EC7-CA16-976B-AFBD-ACFF48A060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464618B9-CC00-2E99-79D1-706A6271BFBF}"/>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5" name="Footer Placeholder 4">
            <a:extLst>
              <a:ext uri="{FF2B5EF4-FFF2-40B4-BE49-F238E27FC236}">
                <a16:creationId xmlns:a16="http://schemas.microsoft.com/office/drawing/2014/main" id="{DD025BA3-B1AF-21F8-4D3F-E93BA51AD5F0}"/>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E8ABF9D8-1412-A6C6-3A83-B903056AA504}"/>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4248334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19EC-4FCA-DB0E-BB90-487CA2489F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5045B313-DDCE-C9C9-131D-479844CC5B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88C2AE-6552-FF61-2699-FF3B0C482EF3}"/>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5" name="Footer Placeholder 4">
            <a:extLst>
              <a:ext uri="{FF2B5EF4-FFF2-40B4-BE49-F238E27FC236}">
                <a16:creationId xmlns:a16="http://schemas.microsoft.com/office/drawing/2014/main" id="{0195F484-1A06-D1EC-493B-53C99AFFA19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63F59EFB-9652-594F-4414-9E1C95CF68D6}"/>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66861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B8EF2-7EFB-11F1-3BB0-B31366AA0496}"/>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30A5EDA1-60C5-59D5-98AE-806F8C4D8E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4CD7A9AA-F22D-6F98-4375-ED962EA5EF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463F98AB-42A4-1FA2-EBCD-FDB5EA526995}"/>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6" name="Footer Placeholder 5">
            <a:extLst>
              <a:ext uri="{FF2B5EF4-FFF2-40B4-BE49-F238E27FC236}">
                <a16:creationId xmlns:a16="http://schemas.microsoft.com/office/drawing/2014/main" id="{8F49763B-B6F4-65D6-1FD2-723373C792F4}"/>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5AF971C3-13CC-70A6-767D-80C188FA2311}"/>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252639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A6F7-9398-C877-3CDE-F27B08CBD38B}"/>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D3277D49-2423-17C5-3840-8D224C493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7DF9E1-A12E-F4B7-AD72-4D56B3020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63E56CB7-BBA0-B680-FC65-1345169B8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69C5E9-32BA-C8F6-2B1C-60A5E58833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CF31A60E-D364-71BE-4E93-48EDEF4F3FF9}"/>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8" name="Footer Placeholder 7">
            <a:extLst>
              <a:ext uri="{FF2B5EF4-FFF2-40B4-BE49-F238E27FC236}">
                <a16:creationId xmlns:a16="http://schemas.microsoft.com/office/drawing/2014/main" id="{EF5D8321-1797-BC06-273A-4168A734451C}"/>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B54C0381-96C4-746F-DA2E-12836B66F2D1}"/>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2584665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4E76-0248-8847-0A5F-C35FA866E32E}"/>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244DD082-BFA3-870D-CB2F-960A5B7AF961}"/>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4" name="Footer Placeholder 3">
            <a:extLst>
              <a:ext uri="{FF2B5EF4-FFF2-40B4-BE49-F238E27FC236}">
                <a16:creationId xmlns:a16="http://schemas.microsoft.com/office/drawing/2014/main" id="{D250B907-8406-4C26-8143-46C78A8F6490}"/>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338615C9-EA3C-06E4-3B19-3231C45713FF}"/>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2658481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A86A10-6F51-9AE6-BB91-FCF6E8C1E9F9}"/>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3" name="Footer Placeholder 2">
            <a:extLst>
              <a:ext uri="{FF2B5EF4-FFF2-40B4-BE49-F238E27FC236}">
                <a16:creationId xmlns:a16="http://schemas.microsoft.com/office/drawing/2014/main" id="{A5893219-66E9-83D3-8A70-A608E44458D9}"/>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1ABE485B-8659-A30F-839D-2B9774F9FE19}"/>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1361115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0EA9-8F93-EFBE-98A1-3B6F20A2E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BE26C66F-0D02-FE31-BBCF-906EEC16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E2504B5A-FA47-076E-B35E-DB6DEE40B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D611FF-3314-3154-7329-ABC607E7C8B1}"/>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6" name="Footer Placeholder 5">
            <a:extLst>
              <a:ext uri="{FF2B5EF4-FFF2-40B4-BE49-F238E27FC236}">
                <a16:creationId xmlns:a16="http://schemas.microsoft.com/office/drawing/2014/main" id="{96B844B2-53F5-033D-C259-177E5D181D34}"/>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AE130E43-29F2-0EFA-E022-086A15E62C96}"/>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2641188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40BC-CF30-F5C5-440C-C2B317183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775F1AE4-B03B-548B-CF6B-9956263AE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92FF8E0B-59B1-2285-1BED-BE1E55FBF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0D1FD-8FAC-8DA0-826D-59A33F78CC4A}"/>
              </a:ext>
            </a:extLst>
          </p:cNvPr>
          <p:cNvSpPr>
            <a:spLocks noGrp="1"/>
          </p:cNvSpPr>
          <p:nvPr>
            <p:ph type="dt" sz="half" idx="10"/>
          </p:nvPr>
        </p:nvSpPr>
        <p:spPr/>
        <p:txBody>
          <a:bodyPr/>
          <a:lstStyle/>
          <a:p>
            <a:fld id="{FAF89A08-8BC8-471C-9DF7-B9E19A895D96}" type="datetimeFigureOut">
              <a:rPr lang="en-PH" smtClean="0"/>
              <a:t>24/08/2023</a:t>
            </a:fld>
            <a:endParaRPr lang="en-PH"/>
          </a:p>
        </p:txBody>
      </p:sp>
      <p:sp>
        <p:nvSpPr>
          <p:cNvPr id="6" name="Footer Placeholder 5">
            <a:extLst>
              <a:ext uri="{FF2B5EF4-FFF2-40B4-BE49-F238E27FC236}">
                <a16:creationId xmlns:a16="http://schemas.microsoft.com/office/drawing/2014/main" id="{652FD241-C0B2-4AB0-2435-43C7B126F009}"/>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CA32AE82-21D4-6853-AA08-67A98E906C81}"/>
              </a:ext>
            </a:extLst>
          </p:cNvPr>
          <p:cNvSpPr>
            <a:spLocks noGrp="1"/>
          </p:cNvSpPr>
          <p:nvPr>
            <p:ph type="sldNum" sz="quarter" idx="12"/>
          </p:nvPr>
        </p:nvSpPr>
        <p:spPr/>
        <p:txBody>
          <a:bodyPr/>
          <a:lstStyle/>
          <a:p>
            <a:fld id="{8019E786-E831-486F-AA5B-6E19AA960DE1}" type="slidenum">
              <a:rPr lang="en-PH" smtClean="0"/>
              <a:t>‹#›</a:t>
            </a:fld>
            <a:endParaRPr lang="en-PH"/>
          </a:p>
        </p:txBody>
      </p:sp>
    </p:spTree>
    <p:extLst>
      <p:ext uri="{BB962C8B-B14F-4D97-AF65-F5344CB8AC3E}">
        <p14:creationId xmlns:p14="http://schemas.microsoft.com/office/powerpoint/2010/main" val="3442481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700FC-2E45-12ED-8889-5DCB2EBF6C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D6DC84A6-FDA6-555B-7E0F-1F2DB6B44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7D05923-6F63-D49A-D76E-776F67AB3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89A08-8BC8-471C-9DF7-B9E19A895D96}" type="datetimeFigureOut">
              <a:rPr lang="en-PH" smtClean="0"/>
              <a:t>24/08/2023</a:t>
            </a:fld>
            <a:endParaRPr lang="en-PH"/>
          </a:p>
        </p:txBody>
      </p:sp>
      <p:sp>
        <p:nvSpPr>
          <p:cNvPr id="5" name="Footer Placeholder 4">
            <a:extLst>
              <a:ext uri="{FF2B5EF4-FFF2-40B4-BE49-F238E27FC236}">
                <a16:creationId xmlns:a16="http://schemas.microsoft.com/office/drawing/2014/main" id="{01E076FF-A269-CE44-1BAF-9F72682A5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1A2F072A-E670-8CA6-CBFB-402DC92FC7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9E786-E831-486F-AA5B-6E19AA960DE1}" type="slidenum">
              <a:rPr lang="en-PH" smtClean="0"/>
              <a:t>‹#›</a:t>
            </a:fld>
            <a:endParaRPr lang="en-PH"/>
          </a:p>
        </p:txBody>
      </p:sp>
    </p:spTree>
    <p:extLst>
      <p:ext uri="{BB962C8B-B14F-4D97-AF65-F5344CB8AC3E}">
        <p14:creationId xmlns:p14="http://schemas.microsoft.com/office/powerpoint/2010/main" val="1169729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hyperlink" Target="http://depedsarangani.org/lrow" TargetMode="External"/><Relationship Id="rId5" Type="http://schemas.openxmlformats.org/officeDocument/2006/relationships/hyperlink" Target="https://depedsarangani.org/learning-resources/" TargetMode="External"/><Relationship Id="rId4" Type="http://schemas.openxmlformats.org/officeDocument/2006/relationships/hyperlink" Target="https://depedsarangani.org/smart-ed-initiativ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phet.colorado.edu/" TargetMode="External"/><Relationship Id="rId7" Type="http://schemas.openxmlformats.org/officeDocument/2006/relationships/hyperlink" Target="http://www.quizziz.com/" TargetMode="External"/><Relationship Id="rId2" Type="http://schemas.openxmlformats.org/officeDocument/2006/relationships/hyperlink" Target="http://classroom.google.com/" TargetMode="External"/><Relationship Id="rId1" Type="http://schemas.openxmlformats.org/officeDocument/2006/relationships/slideLayout" Target="../slideLayouts/slideLayout2.xml"/><Relationship Id="rId6" Type="http://schemas.openxmlformats.org/officeDocument/2006/relationships/hyperlink" Target="http://www.kahoot.com/" TargetMode="External"/><Relationship Id="rId5" Type="http://schemas.openxmlformats.org/officeDocument/2006/relationships/hyperlink" Target="http://www.classpoint.io/" TargetMode="External"/><Relationship Id="rId4" Type="http://schemas.openxmlformats.org/officeDocument/2006/relationships/hyperlink" Target="http://www.nearpod.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logo of a department of education&#10;&#10;Description automatically generated with low confidence">
            <a:extLst>
              <a:ext uri="{FF2B5EF4-FFF2-40B4-BE49-F238E27FC236}">
                <a16:creationId xmlns:a16="http://schemas.microsoft.com/office/drawing/2014/main" id="{956FA123-9D77-82F2-5AC0-AC636C5BC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7721" y="740986"/>
            <a:ext cx="1283171" cy="1263923"/>
          </a:xfrm>
          <a:prstGeom prst="rect">
            <a:avLst/>
          </a:prstGeom>
        </p:spPr>
      </p:pic>
      <p:pic>
        <p:nvPicPr>
          <p:cNvPr id="13" name="Picture 12">
            <a:extLst>
              <a:ext uri="{FF2B5EF4-FFF2-40B4-BE49-F238E27FC236}">
                <a16:creationId xmlns:a16="http://schemas.microsoft.com/office/drawing/2014/main" id="{A9DDFBBC-51A8-B5C2-E1CD-76590B6A3802}"/>
              </a:ext>
            </a:extLst>
          </p:cNvPr>
          <p:cNvPicPr>
            <a:picLocks noChangeAspect="1"/>
          </p:cNvPicPr>
          <p:nvPr/>
        </p:nvPicPr>
        <p:blipFill rotWithShape="1">
          <a:blip r:embed="rId3"/>
          <a:srcRect t="18448" b="21511"/>
          <a:stretch/>
        </p:blipFill>
        <p:spPr>
          <a:xfrm>
            <a:off x="1148248" y="1983548"/>
            <a:ext cx="9895499" cy="2377284"/>
          </a:xfrm>
          <a:prstGeom prst="rect">
            <a:avLst/>
          </a:prstGeom>
        </p:spPr>
      </p:pic>
      <p:sp>
        <p:nvSpPr>
          <p:cNvPr id="9" name="Subtitle 2">
            <a:extLst>
              <a:ext uri="{FF2B5EF4-FFF2-40B4-BE49-F238E27FC236}">
                <a16:creationId xmlns:a16="http://schemas.microsoft.com/office/drawing/2014/main" id="{B7B7318E-CD16-0CE8-FEAA-C9DCC5BEF459}"/>
              </a:ext>
            </a:extLst>
          </p:cNvPr>
          <p:cNvSpPr txBox="1">
            <a:spLocks/>
          </p:cNvSpPr>
          <p:nvPr/>
        </p:nvSpPr>
        <p:spPr>
          <a:xfrm>
            <a:off x="1523998" y="5577786"/>
            <a:ext cx="9144000" cy="651910"/>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Ariel C. Lalisan, HT-I</a:t>
            </a:r>
          </a:p>
          <a:p>
            <a:r>
              <a:rPr lang="en-US" i="1" dirty="0"/>
              <a:t>Paraiso Integrated School / Designated Division Information Officer</a:t>
            </a:r>
            <a:endParaRPr lang="en-PH" i="1" dirty="0"/>
          </a:p>
        </p:txBody>
      </p:sp>
      <p:pic>
        <p:nvPicPr>
          <p:cNvPr id="16" name="Picture 15" descr="A picture containing text, font, graphics, logo&#10;&#10;Description automatically generated">
            <a:extLst>
              <a:ext uri="{FF2B5EF4-FFF2-40B4-BE49-F238E27FC236}">
                <a16:creationId xmlns:a16="http://schemas.microsoft.com/office/drawing/2014/main" id="{FE497DF4-D83E-01C4-6EA8-B0C67D3A9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137" y="812258"/>
            <a:ext cx="4103747" cy="1192651"/>
          </a:xfrm>
          <a:prstGeom prst="rect">
            <a:avLst/>
          </a:prstGeom>
        </p:spPr>
      </p:pic>
      <p:sp>
        <p:nvSpPr>
          <p:cNvPr id="3" name="Subtitle 2">
            <a:extLst>
              <a:ext uri="{FF2B5EF4-FFF2-40B4-BE49-F238E27FC236}">
                <a16:creationId xmlns:a16="http://schemas.microsoft.com/office/drawing/2014/main" id="{2A8B5683-9C5A-8BBD-AF1F-20A9BB38FC8F}"/>
              </a:ext>
            </a:extLst>
          </p:cNvPr>
          <p:cNvSpPr>
            <a:spLocks noGrp="1"/>
          </p:cNvSpPr>
          <p:nvPr>
            <p:ph type="subTitle" idx="1"/>
          </p:nvPr>
        </p:nvSpPr>
        <p:spPr>
          <a:xfrm>
            <a:off x="832207" y="4411356"/>
            <a:ext cx="10557847" cy="663044"/>
          </a:xfrm>
        </p:spPr>
        <p:txBody>
          <a:bodyPr anchor="ctr">
            <a:normAutofit/>
          </a:bodyPr>
          <a:lstStyle/>
          <a:p>
            <a:r>
              <a:rPr lang="en-US" sz="2300" b="1" dirty="0">
                <a:solidFill>
                  <a:srgbClr val="33CCCC"/>
                </a:solidFill>
                <a:latin typeface="Abadi" panose="020B0604020104020204" pitchFamily="34" charset="0"/>
              </a:rPr>
              <a:t>Sarangani Moves Towards Accessible, Responsive, and Technology-Based Education</a:t>
            </a:r>
            <a:endParaRPr lang="en-PH" sz="2300" b="1" dirty="0">
              <a:solidFill>
                <a:srgbClr val="33CCCC"/>
              </a:solidFill>
              <a:latin typeface="Abadi" panose="020B0604020104020204" pitchFamily="34" charset="0"/>
            </a:endParaRPr>
          </a:p>
        </p:txBody>
      </p:sp>
      <p:pic>
        <p:nvPicPr>
          <p:cNvPr id="7" name="Picture 6" descr="A picture containing circle, font, logo, graphics&#10;&#10;Description automatically generated">
            <a:extLst>
              <a:ext uri="{FF2B5EF4-FFF2-40B4-BE49-F238E27FC236}">
                <a16:creationId xmlns:a16="http://schemas.microsoft.com/office/drawing/2014/main" id="{4EBB59A4-EAA5-FA5C-167D-EE08717D8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9649" y="733291"/>
            <a:ext cx="1334798" cy="1263923"/>
          </a:xfrm>
          <a:prstGeom prst="rect">
            <a:avLst/>
          </a:prstGeom>
        </p:spPr>
      </p:pic>
    </p:spTree>
    <p:extLst>
      <p:ext uri="{BB962C8B-B14F-4D97-AF65-F5344CB8AC3E}">
        <p14:creationId xmlns:p14="http://schemas.microsoft.com/office/powerpoint/2010/main" val="3582815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group of children in a classroom&#10;&#10;Description automatically generated with low confidence">
            <a:extLst>
              <a:ext uri="{FF2B5EF4-FFF2-40B4-BE49-F238E27FC236}">
                <a16:creationId xmlns:a16="http://schemas.microsoft.com/office/drawing/2014/main" id="{3580B714-8607-4D92-2D7D-AC97434CCF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438" b="17525"/>
          <a:stretch/>
        </p:blipFill>
        <p:spPr>
          <a:xfrm>
            <a:off x="457200" y="457200"/>
            <a:ext cx="11277599" cy="5943599"/>
          </a:xfrm>
          <a:prstGeom prst="rect">
            <a:avLst/>
          </a:prstGeom>
        </p:spPr>
      </p:pic>
    </p:spTree>
    <p:extLst>
      <p:ext uri="{BB962C8B-B14F-4D97-AF65-F5344CB8AC3E}">
        <p14:creationId xmlns:p14="http://schemas.microsoft.com/office/powerpoint/2010/main" val="3371200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person working on a computer&#10;&#10;Description automatically generated">
            <a:extLst>
              <a:ext uri="{FF2B5EF4-FFF2-40B4-BE49-F238E27FC236}">
                <a16:creationId xmlns:a16="http://schemas.microsoft.com/office/drawing/2014/main" id="{52421967-C344-6328-6DA0-82904E1290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Tree>
    <p:extLst>
      <p:ext uri="{BB962C8B-B14F-4D97-AF65-F5344CB8AC3E}">
        <p14:creationId xmlns:p14="http://schemas.microsoft.com/office/powerpoint/2010/main" val="2550687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girls looking at a tablet&#10;&#10;Description automatically generated with medium confidence">
            <a:extLst>
              <a:ext uri="{FF2B5EF4-FFF2-40B4-BE49-F238E27FC236}">
                <a16:creationId xmlns:a16="http://schemas.microsoft.com/office/drawing/2014/main" id="{15145AE1-81D4-C459-AC54-A0BAFBD18C3F}"/>
              </a:ext>
            </a:extLst>
          </p:cNvPr>
          <p:cNvPicPr>
            <a:picLocks noChangeAspect="1"/>
          </p:cNvPicPr>
          <p:nvPr/>
        </p:nvPicPr>
        <p:blipFill rotWithShape="1">
          <a:blip r:embed="rId2">
            <a:extLst>
              <a:ext uri="{28A0092B-C50C-407E-A947-70E740481C1C}">
                <a14:useLocalDpi xmlns:a14="http://schemas.microsoft.com/office/drawing/2010/main" val="0"/>
              </a:ext>
            </a:extLst>
          </a:blip>
          <a:srcRect l="2" t="16305" b="10110"/>
          <a:stretch/>
        </p:blipFill>
        <p:spPr>
          <a:xfrm>
            <a:off x="-193048" y="0"/>
            <a:ext cx="12385048" cy="685800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3251506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336EACDA-272E-4472-852A-83CAB40919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3" name="Rectangle 12">
              <a:extLst>
                <a:ext uri="{FF2B5EF4-FFF2-40B4-BE49-F238E27FC236}">
                  <a16:creationId xmlns:a16="http://schemas.microsoft.com/office/drawing/2014/main" id="{2B8E7674-EC8C-49CF-884A-222BCA865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9B3B005-189B-4C78-B153-4B558C1B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FD73501D-A515-4725-8404-1315A591A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A group of kids sitting at a table looking at a tablet&#10;&#10;Description automatically generated with medium confidence">
            <a:extLst>
              <a:ext uri="{FF2B5EF4-FFF2-40B4-BE49-F238E27FC236}">
                <a16:creationId xmlns:a16="http://schemas.microsoft.com/office/drawing/2014/main" id="{90B75979-0919-DA3C-18A8-6F5696F604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392" b="19571"/>
          <a:stretch/>
        </p:blipFill>
        <p:spPr>
          <a:xfrm>
            <a:off x="457200" y="457200"/>
            <a:ext cx="11277599" cy="5943599"/>
          </a:xfrm>
          <a:prstGeom prst="rect">
            <a:avLst/>
          </a:prstGeom>
          <a:ln w="12700" cap="flat" cmpd="sng" algn="ctr">
            <a:noFill/>
            <a:prstDash val="solid"/>
            <a:miter lim="800000"/>
          </a:ln>
          <a:effectLst>
            <a:outerShdw blurRad="317500" algn="ctr" rotWithShape="0">
              <a:schemeClr val="tx1">
                <a:alpha val="25000"/>
              </a:schemeClr>
            </a:outerShdw>
          </a:effectLst>
        </p:spPr>
      </p:pic>
    </p:spTree>
    <p:extLst>
      <p:ext uri="{BB962C8B-B14F-4D97-AF65-F5344CB8AC3E}">
        <p14:creationId xmlns:p14="http://schemas.microsoft.com/office/powerpoint/2010/main" val="3824448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336EACDA-272E-4472-852A-83CAB40919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3" name="Rectangle 12">
              <a:extLst>
                <a:ext uri="{FF2B5EF4-FFF2-40B4-BE49-F238E27FC236}">
                  <a16:creationId xmlns:a16="http://schemas.microsoft.com/office/drawing/2014/main" id="{2B8E7674-EC8C-49CF-884A-222BCA865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9B3B005-189B-4C78-B153-4B558C1B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FD73501D-A515-4725-8404-1315A591A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A person standing in front of a computer&#10;&#10;Description automatically generated with medium confidence">
            <a:extLst>
              <a:ext uri="{FF2B5EF4-FFF2-40B4-BE49-F238E27FC236}">
                <a16:creationId xmlns:a16="http://schemas.microsoft.com/office/drawing/2014/main" id="{400DA4D1-5E01-8B48-1C5F-A7B68AE7F3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076" b="11887"/>
          <a:stretch/>
        </p:blipFill>
        <p:spPr>
          <a:xfrm>
            <a:off x="457200" y="457200"/>
            <a:ext cx="11277599" cy="5943599"/>
          </a:xfrm>
          <a:prstGeom prst="rect">
            <a:avLst/>
          </a:prstGeom>
          <a:ln w="12700" cap="flat" cmpd="sng" algn="ctr">
            <a:noFill/>
            <a:prstDash val="solid"/>
            <a:miter lim="800000"/>
          </a:ln>
          <a:effectLst>
            <a:outerShdw blurRad="317500" algn="ctr" rotWithShape="0">
              <a:schemeClr val="tx1">
                <a:alpha val="25000"/>
              </a:schemeClr>
            </a:outerShdw>
          </a:effectLst>
        </p:spPr>
      </p:pic>
    </p:spTree>
    <p:extLst>
      <p:ext uri="{BB962C8B-B14F-4D97-AF65-F5344CB8AC3E}">
        <p14:creationId xmlns:p14="http://schemas.microsoft.com/office/powerpoint/2010/main" val="2287691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22320-B5DF-BA3D-F4BA-DB03AC995629}"/>
              </a:ext>
            </a:extLst>
          </p:cNvPr>
          <p:cNvSpPr>
            <a:spLocks noGrp="1"/>
          </p:cNvSpPr>
          <p:nvPr>
            <p:ph type="title"/>
          </p:nvPr>
        </p:nvSpPr>
        <p:spPr/>
        <p:txBody>
          <a:bodyPr/>
          <a:lstStyle/>
          <a:p>
            <a:endParaRPr lang="en-PH"/>
          </a:p>
        </p:txBody>
      </p:sp>
      <p:sp>
        <p:nvSpPr>
          <p:cNvPr id="3" name="Content Placeholder 2">
            <a:extLst>
              <a:ext uri="{FF2B5EF4-FFF2-40B4-BE49-F238E27FC236}">
                <a16:creationId xmlns:a16="http://schemas.microsoft.com/office/drawing/2014/main" id="{2978FBFC-CEDB-8AB1-17AA-8D9DD79DD61F}"/>
              </a:ext>
            </a:extLst>
          </p:cNvPr>
          <p:cNvSpPr>
            <a:spLocks noGrp="1"/>
          </p:cNvSpPr>
          <p:nvPr>
            <p:ph idx="1"/>
          </p:nvPr>
        </p:nvSpPr>
        <p:spPr/>
        <p:txBody>
          <a:bodyPr/>
          <a:lstStyle/>
          <a:p>
            <a:endParaRPr lang="en-PH"/>
          </a:p>
        </p:txBody>
      </p:sp>
      <p:pic>
        <p:nvPicPr>
          <p:cNvPr id="7" name="Picture 6">
            <a:extLst>
              <a:ext uri="{FF2B5EF4-FFF2-40B4-BE49-F238E27FC236}">
                <a16:creationId xmlns:a16="http://schemas.microsoft.com/office/drawing/2014/main" id="{1D32BBC0-E464-6D06-4872-51B79E75B461}"/>
              </a:ext>
            </a:extLst>
          </p:cNvPr>
          <p:cNvPicPr>
            <a:picLocks noChangeAspect="1"/>
          </p:cNvPicPr>
          <p:nvPr/>
        </p:nvPicPr>
        <p:blipFill>
          <a:blip r:embed="rId2"/>
          <a:stretch>
            <a:fillRect/>
          </a:stretch>
        </p:blipFill>
        <p:spPr>
          <a:xfrm>
            <a:off x="236882" y="0"/>
            <a:ext cx="11718235" cy="6858000"/>
          </a:xfrm>
          <a:prstGeom prst="rect">
            <a:avLst/>
          </a:prstGeom>
        </p:spPr>
      </p:pic>
    </p:spTree>
    <p:extLst>
      <p:ext uri="{BB962C8B-B14F-4D97-AF65-F5344CB8AC3E}">
        <p14:creationId xmlns:p14="http://schemas.microsoft.com/office/powerpoint/2010/main" val="1819434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AD9CD0-A1AA-1FCA-EF6D-614FF6FE7870}"/>
              </a:ext>
            </a:extLst>
          </p:cNvPr>
          <p:cNvPicPr>
            <a:picLocks noChangeAspect="1"/>
          </p:cNvPicPr>
          <p:nvPr/>
        </p:nvPicPr>
        <p:blipFill>
          <a:blip r:embed="rId2"/>
          <a:stretch>
            <a:fillRect/>
          </a:stretch>
        </p:blipFill>
        <p:spPr>
          <a:xfrm>
            <a:off x="838200" y="154112"/>
            <a:ext cx="9421999" cy="3200489"/>
          </a:xfrm>
          <a:prstGeom prst="rect">
            <a:avLst/>
          </a:prstGeom>
        </p:spPr>
      </p:pic>
      <p:pic>
        <p:nvPicPr>
          <p:cNvPr id="7" name="Picture 6">
            <a:extLst>
              <a:ext uri="{FF2B5EF4-FFF2-40B4-BE49-F238E27FC236}">
                <a16:creationId xmlns:a16="http://schemas.microsoft.com/office/drawing/2014/main" id="{734C38DC-9AA8-BDAE-3423-D619A45FE1E8}"/>
              </a:ext>
            </a:extLst>
          </p:cNvPr>
          <p:cNvPicPr>
            <a:picLocks noChangeAspect="1"/>
          </p:cNvPicPr>
          <p:nvPr/>
        </p:nvPicPr>
        <p:blipFill>
          <a:blip r:embed="rId3"/>
          <a:stretch>
            <a:fillRect/>
          </a:stretch>
        </p:blipFill>
        <p:spPr>
          <a:xfrm>
            <a:off x="838200" y="3439242"/>
            <a:ext cx="9521703" cy="3230400"/>
          </a:xfrm>
          <a:prstGeom prst="rect">
            <a:avLst/>
          </a:prstGeom>
        </p:spPr>
      </p:pic>
    </p:spTree>
    <p:extLst>
      <p:ext uri="{BB962C8B-B14F-4D97-AF65-F5344CB8AC3E}">
        <p14:creationId xmlns:p14="http://schemas.microsoft.com/office/powerpoint/2010/main" val="34488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Freeform: Shape 512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31" name="Group 513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513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13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C68D255A-420F-A51A-051E-271D9F709A3A}"/>
              </a:ext>
            </a:extLst>
          </p:cNvPr>
          <p:cNvPicPr>
            <a:picLocks noChangeAspect="1"/>
          </p:cNvPicPr>
          <p:nvPr/>
        </p:nvPicPr>
        <p:blipFill>
          <a:blip r:embed="rId3"/>
          <a:stretch>
            <a:fillRect/>
          </a:stretch>
        </p:blipFill>
        <p:spPr>
          <a:xfrm>
            <a:off x="0" y="-1"/>
            <a:ext cx="6388768" cy="6889849"/>
          </a:xfrm>
          <a:prstGeom prst="rect">
            <a:avLst/>
          </a:prstGeom>
        </p:spPr>
      </p:pic>
    </p:spTree>
    <p:extLst>
      <p:ext uri="{BB962C8B-B14F-4D97-AF65-F5344CB8AC3E}">
        <p14:creationId xmlns:p14="http://schemas.microsoft.com/office/powerpoint/2010/main" val="3523952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Freeform: Shape 512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No photo description available.">
            <a:extLst>
              <a:ext uri="{FF2B5EF4-FFF2-40B4-BE49-F238E27FC236}">
                <a16:creationId xmlns:a16="http://schemas.microsoft.com/office/drawing/2014/main" id="{C731D959-2151-376B-5263-9140287467E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912" y="86142"/>
            <a:ext cx="6840259" cy="6771857"/>
          </a:xfrm>
          <a:prstGeom prst="rect">
            <a:avLst/>
          </a:prstGeom>
          <a:noFill/>
          <a:extLst>
            <a:ext uri="{909E8E84-426E-40DD-AFC4-6F175D3DCCD1}">
              <a14:hiddenFill xmlns:a14="http://schemas.microsoft.com/office/drawing/2010/main">
                <a:solidFill>
                  <a:srgbClr val="FFFFFF"/>
                </a:solidFill>
              </a14:hiddenFill>
            </a:ext>
          </a:extLst>
        </p:spPr>
      </p:pic>
      <p:grpSp>
        <p:nvGrpSpPr>
          <p:cNvPr id="5131" name="Group 513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513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13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77030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713923-12CF-1FA8-2B1E-CAF051FF2D3F}"/>
              </a:ext>
            </a:extLst>
          </p:cNvPr>
          <p:cNvPicPr>
            <a:picLocks noChangeAspect="1"/>
          </p:cNvPicPr>
          <p:nvPr/>
        </p:nvPicPr>
        <p:blipFill>
          <a:blip r:embed="rId2"/>
          <a:stretch>
            <a:fillRect/>
          </a:stretch>
        </p:blipFill>
        <p:spPr>
          <a:xfrm>
            <a:off x="1006868" y="29271"/>
            <a:ext cx="10120044" cy="6760564"/>
          </a:xfrm>
          <a:prstGeom prst="rect">
            <a:avLst/>
          </a:prstGeom>
        </p:spPr>
      </p:pic>
    </p:spTree>
    <p:extLst>
      <p:ext uri="{BB962C8B-B14F-4D97-AF65-F5344CB8AC3E}">
        <p14:creationId xmlns:p14="http://schemas.microsoft.com/office/powerpoint/2010/main" val="411905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9" name="Rectangle 10248">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1"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253"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0244" name="Picture 4" descr="A group of people standing in a room&#10;&#10;Description automatically generated with medium confidence">
            <a:extLst>
              <a:ext uri="{FF2B5EF4-FFF2-40B4-BE49-F238E27FC236}">
                <a16:creationId xmlns:a16="http://schemas.microsoft.com/office/drawing/2014/main" id="{F16AD2B5-034D-EFEF-0BC0-C0931A5ACF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73" r="34668" b="2"/>
          <a:stretch/>
        </p:blipFill>
        <p:spPr bwMode="auto">
          <a:xfrm>
            <a:off x="-3046" y="340423"/>
            <a:ext cx="4630139" cy="526579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May be an image of 15 people, dais and text that says 'SMART ED INITIATIVE LATNCHING SMIRLED'">
            <a:extLst>
              <a:ext uri="{FF2B5EF4-FFF2-40B4-BE49-F238E27FC236}">
                <a16:creationId xmlns:a16="http://schemas.microsoft.com/office/drawing/2014/main" id="{05E8712B-BF30-9A2C-149F-BAA3F95C6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2" r="6412"/>
          <a:stretch/>
        </p:blipFill>
        <p:spPr bwMode="auto">
          <a:xfrm>
            <a:off x="4901780" y="1071563"/>
            <a:ext cx="7290218" cy="524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845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28E05-C85F-80D2-062B-2C2C61FB2B89}"/>
              </a:ext>
            </a:extLst>
          </p:cNvPr>
          <p:cNvPicPr>
            <a:picLocks noChangeAspect="1"/>
          </p:cNvPicPr>
          <p:nvPr/>
        </p:nvPicPr>
        <p:blipFill>
          <a:blip r:embed="rId2"/>
          <a:stretch>
            <a:fillRect/>
          </a:stretch>
        </p:blipFill>
        <p:spPr>
          <a:xfrm>
            <a:off x="1389993" y="1761420"/>
            <a:ext cx="9412013" cy="3191320"/>
          </a:xfrm>
          <a:prstGeom prst="rect">
            <a:avLst/>
          </a:prstGeom>
        </p:spPr>
      </p:pic>
    </p:spTree>
    <p:extLst>
      <p:ext uri="{BB962C8B-B14F-4D97-AF65-F5344CB8AC3E}">
        <p14:creationId xmlns:p14="http://schemas.microsoft.com/office/powerpoint/2010/main" val="721293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B3A27-1ED0-F35E-D64F-DD10CB4EBE9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dirty="0">
                <a:solidFill>
                  <a:schemeClr val="bg1"/>
                </a:solidFill>
              </a:rPr>
              <a:t>c</a:t>
            </a:r>
            <a:r>
              <a:rPr lang="en-US" sz="3200" b="1" kern="1200" dirty="0">
                <a:solidFill>
                  <a:schemeClr val="bg1"/>
                </a:solidFill>
                <a:latin typeface="+mj-lt"/>
                <a:ea typeface="+mj-ea"/>
                <a:cs typeface="+mj-cs"/>
              </a:rPr>
              <a:t>lassroom.google.com</a:t>
            </a:r>
          </a:p>
        </p:txBody>
      </p:sp>
      <p:sp>
        <p:nvSpPr>
          <p:cNvPr id="4" name="Content Placeholder 3">
            <a:extLst>
              <a:ext uri="{FF2B5EF4-FFF2-40B4-BE49-F238E27FC236}">
                <a16:creationId xmlns:a16="http://schemas.microsoft.com/office/drawing/2014/main" id="{CA1971A5-F090-D786-72D5-B2F935E0B85C}"/>
              </a:ext>
            </a:extLst>
          </p:cNvPr>
          <p:cNvSpPr>
            <a:spLocks noGrp="1"/>
          </p:cNvSpPr>
          <p:nvPr>
            <p:ph idx="1"/>
          </p:nvPr>
        </p:nvSpPr>
        <p:spPr/>
        <p:txBody>
          <a:bodyPr/>
          <a:lstStyle/>
          <a:p>
            <a:endParaRPr lang="en-PH"/>
          </a:p>
        </p:txBody>
      </p:sp>
      <p:pic>
        <p:nvPicPr>
          <p:cNvPr id="7" name="Picture 6">
            <a:extLst>
              <a:ext uri="{FF2B5EF4-FFF2-40B4-BE49-F238E27FC236}">
                <a16:creationId xmlns:a16="http://schemas.microsoft.com/office/drawing/2014/main" id="{47CDED95-54E4-79EA-FB61-33EF398DF811}"/>
              </a:ext>
            </a:extLst>
          </p:cNvPr>
          <p:cNvPicPr>
            <a:picLocks noChangeAspect="1"/>
          </p:cNvPicPr>
          <p:nvPr/>
        </p:nvPicPr>
        <p:blipFill>
          <a:blip r:embed="rId2"/>
          <a:stretch>
            <a:fillRect/>
          </a:stretch>
        </p:blipFill>
        <p:spPr>
          <a:xfrm>
            <a:off x="690094" y="1479483"/>
            <a:ext cx="10736494" cy="5105265"/>
          </a:xfrm>
          <a:prstGeom prst="rect">
            <a:avLst/>
          </a:prstGeom>
        </p:spPr>
      </p:pic>
    </p:spTree>
    <p:extLst>
      <p:ext uri="{BB962C8B-B14F-4D97-AF65-F5344CB8AC3E}">
        <p14:creationId xmlns:p14="http://schemas.microsoft.com/office/powerpoint/2010/main" val="1045689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B3A27-1ED0-F35E-D64F-DD10CB4EBE9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www.nearpod.com</a:t>
            </a:r>
          </a:p>
        </p:txBody>
      </p:sp>
      <p:pic>
        <p:nvPicPr>
          <p:cNvPr id="5" name="Content Placeholder 4">
            <a:extLst>
              <a:ext uri="{FF2B5EF4-FFF2-40B4-BE49-F238E27FC236}">
                <a16:creationId xmlns:a16="http://schemas.microsoft.com/office/drawing/2014/main" id="{9546AF0B-A78A-C5D7-905D-6F972CC3A65C}"/>
              </a:ext>
            </a:extLst>
          </p:cNvPr>
          <p:cNvPicPr>
            <a:picLocks noGrp="1" noChangeAspect="1"/>
          </p:cNvPicPr>
          <p:nvPr>
            <p:ph idx="1"/>
          </p:nvPr>
        </p:nvPicPr>
        <p:blipFill>
          <a:blip r:embed="rId2"/>
          <a:stretch>
            <a:fillRect/>
          </a:stretch>
        </p:blipFill>
        <p:spPr>
          <a:xfrm>
            <a:off x="1766740" y="1675227"/>
            <a:ext cx="8658520" cy="4394199"/>
          </a:xfrm>
          <a:prstGeom prst="rect">
            <a:avLst/>
          </a:prstGeom>
        </p:spPr>
      </p:pic>
    </p:spTree>
    <p:extLst>
      <p:ext uri="{BB962C8B-B14F-4D97-AF65-F5344CB8AC3E}">
        <p14:creationId xmlns:p14="http://schemas.microsoft.com/office/powerpoint/2010/main" val="4078757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69E2E-4FF3-974D-3CDF-ED37B8621F9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www.classpoint.io</a:t>
            </a:r>
          </a:p>
        </p:txBody>
      </p:sp>
      <p:pic>
        <p:nvPicPr>
          <p:cNvPr id="5" name="Content Placeholder 4">
            <a:extLst>
              <a:ext uri="{FF2B5EF4-FFF2-40B4-BE49-F238E27FC236}">
                <a16:creationId xmlns:a16="http://schemas.microsoft.com/office/drawing/2014/main" id="{361CADE3-15F9-B3FA-FC44-CD563069A3C9}"/>
              </a:ext>
            </a:extLst>
          </p:cNvPr>
          <p:cNvPicPr>
            <a:picLocks noGrp="1" noChangeAspect="1"/>
          </p:cNvPicPr>
          <p:nvPr>
            <p:ph idx="1"/>
          </p:nvPr>
        </p:nvPicPr>
        <p:blipFill>
          <a:blip r:embed="rId2"/>
          <a:stretch>
            <a:fillRect/>
          </a:stretch>
        </p:blipFill>
        <p:spPr>
          <a:xfrm>
            <a:off x="1723662" y="1675227"/>
            <a:ext cx="8744676" cy="4394199"/>
          </a:xfrm>
          <a:prstGeom prst="rect">
            <a:avLst/>
          </a:prstGeom>
        </p:spPr>
      </p:pic>
    </p:spTree>
    <p:extLst>
      <p:ext uri="{BB962C8B-B14F-4D97-AF65-F5344CB8AC3E}">
        <p14:creationId xmlns:p14="http://schemas.microsoft.com/office/powerpoint/2010/main" val="2440953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E12967-2B25-4DEC-852E-68FBCB7C495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phet.colorado.edu</a:t>
            </a:r>
          </a:p>
        </p:txBody>
      </p:sp>
      <p:pic>
        <p:nvPicPr>
          <p:cNvPr id="5" name="Content Placeholder 4" descr="A child using a computer&#10;&#10;Description automatically generated">
            <a:extLst>
              <a:ext uri="{FF2B5EF4-FFF2-40B4-BE49-F238E27FC236}">
                <a16:creationId xmlns:a16="http://schemas.microsoft.com/office/drawing/2014/main" id="{5C7F2DA5-740F-E966-2F7C-B9FEE0DF49AD}"/>
              </a:ext>
            </a:extLst>
          </p:cNvPr>
          <p:cNvPicPr>
            <a:picLocks noGrp="1" noChangeAspect="1"/>
          </p:cNvPicPr>
          <p:nvPr>
            <p:ph idx="1"/>
          </p:nvPr>
        </p:nvPicPr>
        <p:blipFill>
          <a:blip r:embed="rId2"/>
          <a:stretch>
            <a:fillRect/>
          </a:stretch>
        </p:blipFill>
        <p:spPr>
          <a:xfrm>
            <a:off x="1345514" y="1675227"/>
            <a:ext cx="9500971" cy="4394199"/>
          </a:xfrm>
          <a:prstGeom prst="rect">
            <a:avLst/>
          </a:prstGeom>
        </p:spPr>
      </p:pic>
    </p:spTree>
    <p:extLst>
      <p:ext uri="{BB962C8B-B14F-4D97-AF65-F5344CB8AC3E}">
        <p14:creationId xmlns:p14="http://schemas.microsoft.com/office/powerpoint/2010/main" val="3055530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332CC9-94D2-F176-B981-680BC2BC2E9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www.oercommons.org</a:t>
            </a:r>
          </a:p>
        </p:txBody>
      </p:sp>
      <p:pic>
        <p:nvPicPr>
          <p:cNvPr id="5" name="Content Placeholder 4" descr="A screenshot of a web page&#10;&#10;Description automatically generated">
            <a:extLst>
              <a:ext uri="{FF2B5EF4-FFF2-40B4-BE49-F238E27FC236}">
                <a16:creationId xmlns:a16="http://schemas.microsoft.com/office/drawing/2014/main" id="{34F0D82C-5538-3051-507E-E629F6AFE722}"/>
              </a:ext>
            </a:extLst>
          </p:cNvPr>
          <p:cNvPicPr>
            <a:picLocks noGrp="1" noChangeAspect="1"/>
          </p:cNvPicPr>
          <p:nvPr>
            <p:ph idx="1"/>
          </p:nvPr>
        </p:nvPicPr>
        <p:blipFill>
          <a:blip r:embed="rId2"/>
          <a:stretch>
            <a:fillRect/>
          </a:stretch>
        </p:blipFill>
        <p:spPr>
          <a:xfrm>
            <a:off x="1470527" y="1675227"/>
            <a:ext cx="9250946" cy="4394199"/>
          </a:xfrm>
          <a:prstGeom prst="rect">
            <a:avLst/>
          </a:prstGeom>
        </p:spPr>
      </p:pic>
    </p:spTree>
    <p:extLst>
      <p:ext uri="{BB962C8B-B14F-4D97-AF65-F5344CB8AC3E}">
        <p14:creationId xmlns:p14="http://schemas.microsoft.com/office/powerpoint/2010/main" val="2826238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A5FF0-E8CF-8016-AEBB-DC36CF4DDC9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www.prodigygame.org</a:t>
            </a:r>
          </a:p>
        </p:txBody>
      </p:sp>
      <p:pic>
        <p:nvPicPr>
          <p:cNvPr id="5" name="Content Placeholder 4" descr="A screenshot of a website&#10;&#10;Description automatically generated">
            <a:extLst>
              <a:ext uri="{FF2B5EF4-FFF2-40B4-BE49-F238E27FC236}">
                <a16:creationId xmlns:a16="http://schemas.microsoft.com/office/drawing/2014/main" id="{3BAC47F7-6E8E-24CD-AA54-9C3A9F0585F7}"/>
              </a:ext>
            </a:extLst>
          </p:cNvPr>
          <p:cNvPicPr>
            <a:picLocks noGrp="1" noChangeAspect="1"/>
          </p:cNvPicPr>
          <p:nvPr>
            <p:ph idx="1"/>
          </p:nvPr>
        </p:nvPicPr>
        <p:blipFill>
          <a:blip r:embed="rId2"/>
          <a:stretch>
            <a:fillRect/>
          </a:stretch>
        </p:blipFill>
        <p:spPr>
          <a:xfrm>
            <a:off x="1494744" y="1675227"/>
            <a:ext cx="9202511" cy="4394199"/>
          </a:xfrm>
          <a:prstGeom prst="rect">
            <a:avLst/>
          </a:prstGeom>
        </p:spPr>
      </p:pic>
    </p:spTree>
    <p:extLst>
      <p:ext uri="{BB962C8B-B14F-4D97-AF65-F5344CB8AC3E}">
        <p14:creationId xmlns:p14="http://schemas.microsoft.com/office/powerpoint/2010/main" val="3387167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B8A73-8D1D-2D54-D767-D46B58CAEA5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www.teachertube.com</a:t>
            </a:r>
          </a:p>
        </p:txBody>
      </p:sp>
      <p:pic>
        <p:nvPicPr>
          <p:cNvPr id="5" name="Content Placeholder 4" descr="A screenshot of a web page&#10;&#10;Description automatically generated">
            <a:extLst>
              <a:ext uri="{FF2B5EF4-FFF2-40B4-BE49-F238E27FC236}">
                <a16:creationId xmlns:a16="http://schemas.microsoft.com/office/drawing/2014/main" id="{D6780B95-5A35-A09E-169E-38B416E0B672}"/>
              </a:ext>
            </a:extLst>
          </p:cNvPr>
          <p:cNvPicPr>
            <a:picLocks noGrp="1" noChangeAspect="1"/>
          </p:cNvPicPr>
          <p:nvPr>
            <p:ph idx="1"/>
          </p:nvPr>
        </p:nvPicPr>
        <p:blipFill>
          <a:blip r:embed="rId2"/>
          <a:stretch>
            <a:fillRect/>
          </a:stretch>
        </p:blipFill>
        <p:spPr>
          <a:xfrm>
            <a:off x="2101272" y="1675227"/>
            <a:ext cx="7989455" cy="4394199"/>
          </a:xfrm>
          <a:prstGeom prst="rect">
            <a:avLst/>
          </a:prstGeom>
        </p:spPr>
      </p:pic>
    </p:spTree>
    <p:extLst>
      <p:ext uri="{BB962C8B-B14F-4D97-AF65-F5344CB8AC3E}">
        <p14:creationId xmlns:p14="http://schemas.microsoft.com/office/powerpoint/2010/main" val="4154851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B8A73-8D1D-2D54-D767-D46B58CAEA5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www.quizlet.com</a:t>
            </a:r>
          </a:p>
        </p:txBody>
      </p:sp>
      <p:sp>
        <p:nvSpPr>
          <p:cNvPr id="4" name="Content Placeholder 3">
            <a:extLst>
              <a:ext uri="{FF2B5EF4-FFF2-40B4-BE49-F238E27FC236}">
                <a16:creationId xmlns:a16="http://schemas.microsoft.com/office/drawing/2014/main" id="{00FE1CD0-803C-983C-E63A-332AF0B1D06D}"/>
              </a:ext>
            </a:extLst>
          </p:cNvPr>
          <p:cNvSpPr>
            <a:spLocks noGrp="1"/>
          </p:cNvSpPr>
          <p:nvPr>
            <p:ph idx="1"/>
          </p:nvPr>
        </p:nvSpPr>
        <p:spPr/>
        <p:txBody>
          <a:bodyPr/>
          <a:lstStyle/>
          <a:p>
            <a:endParaRPr lang="en-PH"/>
          </a:p>
        </p:txBody>
      </p:sp>
      <p:pic>
        <p:nvPicPr>
          <p:cNvPr id="6" name="Picture 5">
            <a:extLst>
              <a:ext uri="{FF2B5EF4-FFF2-40B4-BE49-F238E27FC236}">
                <a16:creationId xmlns:a16="http://schemas.microsoft.com/office/drawing/2014/main" id="{3EAB0223-3F41-A912-F0ED-7A5DDC7FD4DF}"/>
              </a:ext>
            </a:extLst>
          </p:cNvPr>
          <p:cNvPicPr>
            <a:picLocks noChangeAspect="1"/>
          </p:cNvPicPr>
          <p:nvPr/>
        </p:nvPicPr>
        <p:blipFill>
          <a:blip r:embed="rId2"/>
          <a:stretch>
            <a:fillRect/>
          </a:stretch>
        </p:blipFill>
        <p:spPr>
          <a:xfrm>
            <a:off x="753560" y="1501332"/>
            <a:ext cx="11013897" cy="4999923"/>
          </a:xfrm>
          <a:prstGeom prst="rect">
            <a:avLst/>
          </a:prstGeom>
        </p:spPr>
      </p:pic>
    </p:spTree>
    <p:extLst>
      <p:ext uri="{BB962C8B-B14F-4D97-AF65-F5344CB8AC3E}">
        <p14:creationId xmlns:p14="http://schemas.microsoft.com/office/powerpoint/2010/main" val="3147747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B8A73-8D1D-2D54-D767-D46B58CAEA5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kids.nationalgeographic.com</a:t>
            </a:r>
          </a:p>
        </p:txBody>
      </p:sp>
      <p:pic>
        <p:nvPicPr>
          <p:cNvPr id="5" name="Picture 4">
            <a:extLst>
              <a:ext uri="{FF2B5EF4-FFF2-40B4-BE49-F238E27FC236}">
                <a16:creationId xmlns:a16="http://schemas.microsoft.com/office/drawing/2014/main" id="{9426B982-F2AD-536A-8E7F-DB3F765D1480}"/>
              </a:ext>
            </a:extLst>
          </p:cNvPr>
          <p:cNvPicPr>
            <a:picLocks noChangeAspect="1"/>
          </p:cNvPicPr>
          <p:nvPr/>
        </p:nvPicPr>
        <p:blipFill>
          <a:blip r:embed="rId2"/>
          <a:stretch>
            <a:fillRect/>
          </a:stretch>
        </p:blipFill>
        <p:spPr>
          <a:xfrm>
            <a:off x="1058237" y="1437684"/>
            <a:ext cx="10047679" cy="5167682"/>
          </a:xfrm>
          <a:prstGeom prst="rect">
            <a:avLst/>
          </a:prstGeom>
        </p:spPr>
      </p:pic>
    </p:spTree>
    <p:extLst>
      <p:ext uri="{BB962C8B-B14F-4D97-AF65-F5344CB8AC3E}">
        <p14:creationId xmlns:p14="http://schemas.microsoft.com/office/powerpoint/2010/main" val="97169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7"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229"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9220" name="Picture 4" descr="May be an image of 6 people and text">
            <a:extLst>
              <a:ext uri="{FF2B5EF4-FFF2-40B4-BE49-F238E27FC236}">
                <a16:creationId xmlns:a16="http://schemas.microsoft.com/office/drawing/2014/main" id="{7970AAD0-61C5-950D-A4DD-AA81B9F406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 t="-50" r="462" b="50"/>
          <a:stretch/>
        </p:blipFill>
        <p:spPr bwMode="auto">
          <a:xfrm>
            <a:off x="-3047" y="0"/>
            <a:ext cx="12191999" cy="82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909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BDA6C4-0BCF-979F-6576-60D61F25FD3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www.funbrain.com</a:t>
            </a:r>
          </a:p>
        </p:txBody>
      </p:sp>
      <p:pic>
        <p:nvPicPr>
          <p:cNvPr id="5" name="Content Placeholder 4">
            <a:extLst>
              <a:ext uri="{FF2B5EF4-FFF2-40B4-BE49-F238E27FC236}">
                <a16:creationId xmlns:a16="http://schemas.microsoft.com/office/drawing/2014/main" id="{015DF87A-7D1F-B949-19D9-9FFCB8BB592C}"/>
              </a:ext>
            </a:extLst>
          </p:cNvPr>
          <p:cNvPicPr>
            <a:picLocks noGrp="1" noChangeAspect="1"/>
          </p:cNvPicPr>
          <p:nvPr>
            <p:ph idx="1"/>
          </p:nvPr>
        </p:nvPicPr>
        <p:blipFill>
          <a:blip r:embed="rId2"/>
          <a:stretch>
            <a:fillRect/>
          </a:stretch>
        </p:blipFill>
        <p:spPr>
          <a:xfrm>
            <a:off x="1293596" y="1675227"/>
            <a:ext cx="9604808" cy="4394199"/>
          </a:xfrm>
          <a:prstGeom prst="rect">
            <a:avLst/>
          </a:prstGeom>
        </p:spPr>
      </p:pic>
    </p:spTree>
    <p:extLst>
      <p:ext uri="{BB962C8B-B14F-4D97-AF65-F5344CB8AC3E}">
        <p14:creationId xmlns:p14="http://schemas.microsoft.com/office/powerpoint/2010/main" val="197408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BDA6C4-0BCF-979F-6576-60D61F25FD3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www.</a:t>
            </a:r>
            <a:r>
              <a:rPr lang="en-US" sz="3200" dirty="0">
                <a:solidFill>
                  <a:schemeClr val="bg1"/>
                </a:solidFill>
              </a:rPr>
              <a:t>starfall</a:t>
            </a:r>
            <a:r>
              <a:rPr lang="en-US" sz="3200" kern="1200" dirty="0">
                <a:solidFill>
                  <a:schemeClr val="bg1"/>
                </a:solidFill>
                <a:latin typeface="+mj-lt"/>
                <a:ea typeface="+mj-ea"/>
                <a:cs typeface="+mj-cs"/>
              </a:rPr>
              <a:t>.com</a:t>
            </a:r>
          </a:p>
        </p:txBody>
      </p:sp>
      <p:pic>
        <p:nvPicPr>
          <p:cNvPr id="7" name="Content Placeholder 6">
            <a:extLst>
              <a:ext uri="{FF2B5EF4-FFF2-40B4-BE49-F238E27FC236}">
                <a16:creationId xmlns:a16="http://schemas.microsoft.com/office/drawing/2014/main" id="{3D616CB2-4F08-76FA-1542-71A0DC806754}"/>
              </a:ext>
            </a:extLst>
          </p:cNvPr>
          <p:cNvPicPr>
            <a:picLocks noGrp="1" noChangeAspect="1"/>
          </p:cNvPicPr>
          <p:nvPr>
            <p:ph idx="1"/>
          </p:nvPr>
        </p:nvPicPr>
        <p:blipFill>
          <a:blip r:embed="rId2"/>
          <a:stretch>
            <a:fillRect/>
          </a:stretch>
        </p:blipFill>
        <p:spPr>
          <a:xfrm>
            <a:off x="1745309" y="1675227"/>
            <a:ext cx="8701382" cy="4394199"/>
          </a:xfrm>
          <a:prstGeom prst="rect">
            <a:avLst/>
          </a:prstGeom>
        </p:spPr>
      </p:pic>
    </p:spTree>
    <p:extLst>
      <p:ext uri="{BB962C8B-B14F-4D97-AF65-F5344CB8AC3E}">
        <p14:creationId xmlns:p14="http://schemas.microsoft.com/office/powerpoint/2010/main" val="686542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9D334-1E75-7A7F-6744-206B1BD5D5D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https://www.thekidzpage.com/learninggames/</a:t>
            </a:r>
          </a:p>
        </p:txBody>
      </p:sp>
      <p:pic>
        <p:nvPicPr>
          <p:cNvPr id="5" name="Content Placeholder 4" descr="A screenshot of a computer&#10;&#10;Description automatically generated">
            <a:extLst>
              <a:ext uri="{FF2B5EF4-FFF2-40B4-BE49-F238E27FC236}">
                <a16:creationId xmlns:a16="http://schemas.microsoft.com/office/drawing/2014/main" id="{B791E3BD-5FFD-F6DF-F249-0897FA4A63FB}"/>
              </a:ext>
            </a:extLst>
          </p:cNvPr>
          <p:cNvPicPr>
            <a:picLocks noGrp="1" noChangeAspect="1"/>
          </p:cNvPicPr>
          <p:nvPr>
            <p:ph idx="1"/>
          </p:nvPr>
        </p:nvPicPr>
        <p:blipFill>
          <a:blip r:embed="rId2"/>
          <a:stretch>
            <a:fillRect/>
          </a:stretch>
        </p:blipFill>
        <p:spPr>
          <a:xfrm>
            <a:off x="1766740" y="1675227"/>
            <a:ext cx="8658520" cy="4394199"/>
          </a:xfrm>
          <a:prstGeom prst="rect">
            <a:avLst/>
          </a:prstGeom>
        </p:spPr>
      </p:pic>
    </p:spTree>
    <p:extLst>
      <p:ext uri="{BB962C8B-B14F-4D97-AF65-F5344CB8AC3E}">
        <p14:creationId xmlns:p14="http://schemas.microsoft.com/office/powerpoint/2010/main" val="2589908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9D334-1E75-7A7F-6744-206B1BD5D5D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err="1">
                <a:solidFill>
                  <a:schemeClr val="bg1"/>
                </a:solidFill>
                <a:latin typeface="+mj-lt"/>
                <a:ea typeface="+mj-ea"/>
                <a:cs typeface="+mj-cs"/>
              </a:rPr>
              <a:t>EduApp</a:t>
            </a:r>
            <a:r>
              <a:rPr lang="en-US" sz="3200" kern="1200" dirty="0">
                <a:solidFill>
                  <a:schemeClr val="bg1"/>
                </a:solidFill>
                <a:latin typeface="+mj-lt"/>
                <a:ea typeface="+mj-ea"/>
                <a:cs typeface="+mj-cs"/>
              </a:rPr>
              <a:t> by </a:t>
            </a:r>
            <a:r>
              <a:rPr lang="en-US" sz="3200" kern="1200" dirty="0" err="1">
                <a:solidFill>
                  <a:schemeClr val="bg1"/>
                </a:solidFill>
                <a:latin typeface="+mj-lt"/>
                <a:ea typeface="+mj-ea"/>
                <a:cs typeface="+mj-cs"/>
              </a:rPr>
              <a:t>ScriptRepublic</a:t>
            </a:r>
            <a:endParaRPr lang="en-US" sz="3200"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7139D51B-E11F-B8EB-6797-090662795365}"/>
              </a:ext>
            </a:extLst>
          </p:cNvPr>
          <p:cNvPicPr>
            <a:picLocks noChangeAspect="1"/>
          </p:cNvPicPr>
          <p:nvPr/>
        </p:nvPicPr>
        <p:blipFill>
          <a:blip r:embed="rId2"/>
          <a:stretch>
            <a:fillRect/>
          </a:stretch>
        </p:blipFill>
        <p:spPr>
          <a:xfrm>
            <a:off x="2256199" y="1546837"/>
            <a:ext cx="7811590" cy="4791744"/>
          </a:xfrm>
          <a:prstGeom prst="rect">
            <a:avLst/>
          </a:prstGeom>
        </p:spPr>
      </p:pic>
    </p:spTree>
    <p:extLst>
      <p:ext uri="{BB962C8B-B14F-4D97-AF65-F5344CB8AC3E}">
        <p14:creationId xmlns:p14="http://schemas.microsoft.com/office/powerpoint/2010/main" val="2394984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9D334-1E75-7A7F-6744-206B1BD5D5D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KIDS SONGS: Nursery Rhymes by </a:t>
            </a:r>
            <a:r>
              <a:rPr lang="en-US" sz="3200" kern="1200" dirty="0" err="1">
                <a:solidFill>
                  <a:schemeClr val="bg1"/>
                </a:solidFill>
                <a:latin typeface="+mj-lt"/>
                <a:ea typeface="+mj-ea"/>
                <a:cs typeface="+mj-cs"/>
              </a:rPr>
              <a:t>ScriptRepublic</a:t>
            </a:r>
            <a:endParaRPr lang="en-US" sz="3200" kern="1200" dirty="0">
              <a:solidFill>
                <a:schemeClr val="bg1"/>
              </a:solidFill>
              <a:latin typeface="+mj-lt"/>
              <a:ea typeface="+mj-ea"/>
              <a:cs typeface="+mj-cs"/>
            </a:endParaRPr>
          </a:p>
        </p:txBody>
      </p:sp>
      <p:pic>
        <p:nvPicPr>
          <p:cNvPr id="5" name="Picture 4">
            <a:extLst>
              <a:ext uri="{FF2B5EF4-FFF2-40B4-BE49-F238E27FC236}">
                <a16:creationId xmlns:a16="http://schemas.microsoft.com/office/drawing/2014/main" id="{4296BB86-E37C-6F6C-54CE-8D705B1A9A47}"/>
              </a:ext>
            </a:extLst>
          </p:cNvPr>
          <p:cNvPicPr>
            <a:picLocks noChangeAspect="1"/>
          </p:cNvPicPr>
          <p:nvPr/>
        </p:nvPicPr>
        <p:blipFill>
          <a:blip r:embed="rId2"/>
          <a:stretch>
            <a:fillRect/>
          </a:stretch>
        </p:blipFill>
        <p:spPr>
          <a:xfrm>
            <a:off x="0" y="1702151"/>
            <a:ext cx="12192000" cy="4440013"/>
          </a:xfrm>
          <a:prstGeom prst="rect">
            <a:avLst/>
          </a:prstGeom>
        </p:spPr>
      </p:pic>
    </p:spTree>
    <p:extLst>
      <p:ext uri="{BB962C8B-B14F-4D97-AF65-F5344CB8AC3E}">
        <p14:creationId xmlns:p14="http://schemas.microsoft.com/office/powerpoint/2010/main" val="433831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9D334-1E75-7A7F-6744-206B1BD5D5D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err="1">
                <a:solidFill>
                  <a:schemeClr val="bg1"/>
                </a:solidFill>
                <a:latin typeface="+mj-lt"/>
                <a:ea typeface="+mj-ea"/>
                <a:cs typeface="+mj-cs"/>
              </a:rPr>
              <a:t>Awiting</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Pambata</a:t>
            </a:r>
            <a:r>
              <a:rPr lang="en-US" sz="3200" kern="1200" dirty="0">
                <a:solidFill>
                  <a:schemeClr val="bg1"/>
                </a:solidFill>
                <a:latin typeface="+mj-lt"/>
                <a:ea typeface="+mj-ea"/>
                <a:cs typeface="+mj-cs"/>
              </a:rPr>
              <a:t> Nursery Rhymes by </a:t>
            </a:r>
            <a:r>
              <a:rPr lang="en-US" sz="3200" kern="1200" dirty="0" err="1">
                <a:solidFill>
                  <a:schemeClr val="bg1"/>
                </a:solidFill>
                <a:latin typeface="+mj-lt"/>
                <a:ea typeface="+mj-ea"/>
                <a:cs typeface="+mj-cs"/>
              </a:rPr>
              <a:t>ScriptRepublic</a:t>
            </a:r>
            <a:endParaRPr lang="en-US" sz="3200"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D140C7D1-18EE-5604-A2A8-4AE55E1CEC16}"/>
              </a:ext>
            </a:extLst>
          </p:cNvPr>
          <p:cNvPicPr>
            <a:picLocks noChangeAspect="1"/>
          </p:cNvPicPr>
          <p:nvPr/>
        </p:nvPicPr>
        <p:blipFill>
          <a:blip r:embed="rId2"/>
          <a:stretch>
            <a:fillRect/>
          </a:stretch>
        </p:blipFill>
        <p:spPr>
          <a:xfrm>
            <a:off x="0" y="1630456"/>
            <a:ext cx="12192000" cy="5056017"/>
          </a:xfrm>
          <a:prstGeom prst="rect">
            <a:avLst/>
          </a:prstGeom>
        </p:spPr>
      </p:pic>
    </p:spTree>
    <p:extLst>
      <p:ext uri="{BB962C8B-B14F-4D97-AF65-F5344CB8AC3E}">
        <p14:creationId xmlns:p14="http://schemas.microsoft.com/office/powerpoint/2010/main" val="4117916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9D334-1E75-7A7F-6744-206B1BD5D5D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CVC Words Flashcards by </a:t>
            </a:r>
            <a:r>
              <a:rPr lang="en-US" sz="3200" kern="1200" dirty="0" err="1">
                <a:solidFill>
                  <a:schemeClr val="bg1"/>
                </a:solidFill>
                <a:latin typeface="+mj-lt"/>
                <a:ea typeface="+mj-ea"/>
                <a:cs typeface="+mj-cs"/>
              </a:rPr>
              <a:t>ScriptRepublic</a:t>
            </a:r>
            <a:endParaRPr lang="en-US" sz="3200" kern="1200" dirty="0">
              <a:solidFill>
                <a:schemeClr val="bg1"/>
              </a:solidFill>
              <a:latin typeface="+mj-lt"/>
              <a:ea typeface="+mj-ea"/>
              <a:cs typeface="+mj-cs"/>
            </a:endParaRPr>
          </a:p>
        </p:txBody>
      </p:sp>
      <p:pic>
        <p:nvPicPr>
          <p:cNvPr id="5" name="Picture 4">
            <a:extLst>
              <a:ext uri="{FF2B5EF4-FFF2-40B4-BE49-F238E27FC236}">
                <a16:creationId xmlns:a16="http://schemas.microsoft.com/office/drawing/2014/main" id="{AC277AAA-53D4-2EFD-CF55-3118B4D6B2BA}"/>
              </a:ext>
            </a:extLst>
          </p:cNvPr>
          <p:cNvPicPr>
            <a:picLocks noChangeAspect="1"/>
          </p:cNvPicPr>
          <p:nvPr/>
        </p:nvPicPr>
        <p:blipFill>
          <a:blip r:embed="rId2"/>
          <a:stretch>
            <a:fillRect/>
          </a:stretch>
        </p:blipFill>
        <p:spPr>
          <a:xfrm>
            <a:off x="0" y="1629369"/>
            <a:ext cx="12192000" cy="4441744"/>
          </a:xfrm>
          <a:prstGeom prst="rect">
            <a:avLst/>
          </a:prstGeom>
        </p:spPr>
      </p:pic>
    </p:spTree>
    <p:extLst>
      <p:ext uri="{BB962C8B-B14F-4D97-AF65-F5344CB8AC3E}">
        <p14:creationId xmlns:p14="http://schemas.microsoft.com/office/powerpoint/2010/main" val="692846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9D334-1E75-7A7F-6744-206B1BD5D5D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Sight Words – Learn to Read by </a:t>
            </a:r>
            <a:r>
              <a:rPr lang="en-US" sz="3200" kern="1200" dirty="0" err="1">
                <a:solidFill>
                  <a:schemeClr val="bg1"/>
                </a:solidFill>
                <a:latin typeface="+mj-lt"/>
                <a:ea typeface="+mj-ea"/>
                <a:cs typeface="+mj-cs"/>
              </a:rPr>
              <a:t>ScriptRepublic</a:t>
            </a:r>
            <a:endParaRPr lang="en-US" sz="3200"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9AA3F848-2467-4A6E-14DA-7225314095C2}"/>
              </a:ext>
            </a:extLst>
          </p:cNvPr>
          <p:cNvPicPr>
            <a:picLocks noChangeAspect="1"/>
          </p:cNvPicPr>
          <p:nvPr/>
        </p:nvPicPr>
        <p:blipFill>
          <a:blip r:embed="rId2"/>
          <a:stretch>
            <a:fillRect/>
          </a:stretch>
        </p:blipFill>
        <p:spPr>
          <a:xfrm>
            <a:off x="0" y="1692956"/>
            <a:ext cx="12192000" cy="4363660"/>
          </a:xfrm>
          <a:prstGeom prst="rect">
            <a:avLst/>
          </a:prstGeom>
        </p:spPr>
      </p:pic>
    </p:spTree>
    <p:extLst>
      <p:ext uri="{BB962C8B-B14F-4D97-AF65-F5344CB8AC3E}">
        <p14:creationId xmlns:p14="http://schemas.microsoft.com/office/powerpoint/2010/main" val="85939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Arc 3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46ECA6-3C24-011D-6719-37B51053A875}"/>
              </a:ext>
            </a:extLst>
          </p:cNvPr>
          <p:cNvSpPr>
            <a:spLocks noGrp="1"/>
          </p:cNvSpPr>
          <p:nvPr>
            <p:ph type="title"/>
          </p:nvPr>
        </p:nvSpPr>
        <p:spPr>
          <a:xfrm>
            <a:off x="5894962" y="479493"/>
            <a:ext cx="5458838" cy="1325563"/>
          </a:xfrm>
        </p:spPr>
        <p:txBody>
          <a:bodyPr>
            <a:normAutofit/>
          </a:bodyPr>
          <a:lstStyle/>
          <a:p>
            <a:r>
              <a:rPr lang="en-US"/>
              <a:t>LINKS</a:t>
            </a:r>
          </a:p>
        </p:txBody>
      </p:sp>
      <p:sp>
        <p:nvSpPr>
          <p:cNvPr id="41" name="Freeform: Shape 4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Poi">
            <a:extLst>
              <a:ext uri="{FF2B5EF4-FFF2-40B4-BE49-F238E27FC236}">
                <a16:creationId xmlns:a16="http://schemas.microsoft.com/office/drawing/2014/main" id="{0E2D5302-446E-6359-8178-BE038A6285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FC061DA0-DD44-AAD5-D201-5E9DABB44CC0}"/>
              </a:ext>
            </a:extLst>
          </p:cNvPr>
          <p:cNvSpPr>
            <a:spLocks noGrp="1"/>
          </p:cNvSpPr>
          <p:nvPr>
            <p:ph idx="1"/>
          </p:nvPr>
        </p:nvSpPr>
        <p:spPr>
          <a:xfrm>
            <a:off x="4321268" y="2976664"/>
            <a:ext cx="7637851" cy="1780271"/>
          </a:xfrm>
        </p:spPr>
        <p:txBody>
          <a:bodyPr>
            <a:normAutofit/>
          </a:bodyPr>
          <a:lstStyle/>
          <a:p>
            <a:r>
              <a:rPr lang="en-US" dirty="0">
                <a:hlinkClick r:id="rId4"/>
              </a:rPr>
              <a:t>https://depedsarangani.org/smart-ed-initiative/</a:t>
            </a:r>
            <a:endParaRPr lang="en-US" dirty="0"/>
          </a:p>
          <a:p>
            <a:r>
              <a:rPr lang="en-US" dirty="0">
                <a:hlinkClick r:id="rId5"/>
              </a:rPr>
              <a:t>https://depedsarangani.org/learning-resources/</a:t>
            </a:r>
            <a:r>
              <a:rPr lang="en-US" dirty="0"/>
              <a:t> </a:t>
            </a:r>
          </a:p>
          <a:p>
            <a:r>
              <a:rPr lang="en-US" dirty="0">
                <a:hlinkClick r:id="rId6"/>
              </a:rPr>
              <a:t>http://depedsarangani.org/lrow</a:t>
            </a:r>
            <a:r>
              <a:rPr lang="en-US" dirty="0"/>
              <a:t> </a:t>
            </a:r>
          </a:p>
        </p:txBody>
      </p:sp>
    </p:spTree>
    <p:extLst>
      <p:ext uri="{BB962C8B-B14F-4D97-AF65-F5344CB8AC3E}">
        <p14:creationId xmlns:p14="http://schemas.microsoft.com/office/powerpoint/2010/main" val="127387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81BB71-1177-7A6A-5C1D-87B329B349CD}"/>
              </a:ext>
            </a:extLst>
          </p:cNvPr>
          <p:cNvSpPr>
            <a:spLocks noGrp="1"/>
          </p:cNvSpPr>
          <p:nvPr>
            <p:ph type="title"/>
          </p:nvPr>
        </p:nvSpPr>
        <p:spPr>
          <a:xfrm>
            <a:off x="5329176" y="503238"/>
            <a:ext cx="5458838" cy="837324"/>
          </a:xfrm>
        </p:spPr>
        <p:txBody>
          <a:bodyPr>
            <a:normAutofit/>
          </a:bodyPr>
          <a:lstStyle/>
          <a:p>
            <a:r>
              <a:rPr lang="en-US" b="1" dirty="0"/>
              <a:t>Why SMART-ED?</a:t>
            </a:r>
            <a:endParaRPr lang="en-PH" b="1" dirty="0"/>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B1D73916-659A-4C76-BC7A-C8E848A0C8A9}"/>
              </a:ext>
            </a:extLst>
          </p:cNvPr>
          <p:cNvSpPr>
            <a:spLocks noGrp="1"/>
          </p:cNvSpPr>
          <p:nvPr>
            <p:ph idx="1"/>
          </p:nvPr>
        </p:nvSpPr>
        <p:spPr>
          <a:xfrm>
            <a:off x="5346751" y="1366466"/>
            <a:ext cx="6499352" cy="5136857"/>
          </a:xfrm>
        </p:spPr>
        <p:txBody>
          <a:bodyPr>
            <a:normAutofit lnSpcReduction="10000"/>
          </a:bodyPr>
          <a:lstStyle/>
          <a:p>
            <a:pPr marL="0" indent="0">
              <a:buNone/>
            </a:pPr>
            <a:r>
              <a:rPr lang="en-US" b="1" dirty="0"/>
              <a:t>Section 5 of RA 10533 </a:t>
            </a:r>
            <a:r>
              <a:rPr lang="en-US" dirty="0"/>
              <a:t>states that the </a:t>
            </a:r>
            <a:r>
              <a:rPr lang="en-US" dirty="0" err="1"/>
              <a:t>DepED</a:t>
            </a:r>
            <a:r>
              <a:rPr lang="en-US" dirty="0"/>
              <a:t> shall adhere to the following standards and principles: </a:t>
            </a:r>
          </a:p>
          <a:p>
            <a:r>
              <a:rPr lang="en-US" dirty="0"/>
              <a:t>Learner-Centered</a:t>
            </a:r>
          </a:p>
          <a:p>
            <a:r>
              <a:rPr lang="en-US" b="0" i="0" dirty="0">
                <a:effectLst/>
              </a:rPr>
              <a:t>Use of constructivist, inquiry-based, reflective, collaborative, and integrative pedagogical approaches</a:t>
            </a:r>
          </a:p>
          <a:p>
            <a:r>
              <a:rPr lang="en-US" dirty="0"/>
              <a:t>Global </a:t>
            </a:r>
          </a:p>
          <a:p>
            <a:r>
              <a:rPr lang="en-US" dirty="0"/>
              <a:t>Allows for contextualization, localization, and indigenization</a:t>
            </a:r>
          </a:p>
          <a:p>
            <a:pPr marL="0" indent="0">
              <a:buNone/>
            </a:pPr>
            <a:r>
              <a:rPr lang="en-US" b="1" dirty="0"/>
              <a:t>Section 7:</a:t>
            </a:r>
          </a:p>
          <a:p>
            <a:r>
              <a:rPr lang="en-US" dirty="0"/>
              <a:t>Continuous Professional Development</a:t>
            </a:r>
          </a:p>
        </p:txBody>
      </p:sp>
      <p:pic>
        <p:nvPicPr>
          <p:cNvPr id="1026" name="Picture 2" descr="Interesting Marketing Concepts: &quot;The Golden Circle&quot; - LiveInnovation.org">
            <a:extLst>
              <a:ext uri="{FF2B5EF4-FFF2-40B4-BE49-F238E27FC236}">
                <a16:creationId xmlns:a16="http://schemas.microsoft.com/office/drawing/2014/main" id="{FC8FC70E-67DD-2B6D-894A-F3AC96FC78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27" r="24195" b="8767"/>
          <a:stretch/>
        </p:blipFill>
        <p:spPr bwMode="auto">
          <a:xfrm>
            <a:off x="475020" y="349544"/>
            <a:ext cx="3941691" cy="495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7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D14EC5-618D-F5FB-4F30-84AD96FB3BE2}"/>
              </a:ext>
            </a:extLst>
          </p:cNvPr>
          <p:cNvSpPr>
            <a:spLocks noGrp="1"/>
          </p:cNvSpPr>
          <p:nvPr>
            <p:ph type="title"/>
          </p:nvPr>
        </p:nvSpPr>
        <p:spPr>
          <a:xfrm>
            <a:off x="5346752" y="538818"/>
            <a:ext cx="5537119" cy="1325563"/>
          </a:xfrm>
        </p:spPr>
        <p:txBody>
          <a:bodyPr>
            <a:normAutofit/>
          </a:bodyPr>
          <a:lstStyle/>
          <a:p>
            <a:r>
              <a:rPr lang="en-US" sz="3700" b="1" dirty="0"/>
              <a:t>How SMART-ED teachers use technology</a:t>
            </a:r>
            <a:endParaRPr lang="en-PH" sz="3700" b="1" dirty="0"/>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Classroom">
            <a:extLst>
              <a:ext uri="{FF2B5EF4-FFF2-40B4-BE49-F238E27FC236}">
                <a16:creationId xmlns:a16="http://schemas.microsoft.com/office/drawing/2014/main" id="{5E33A4A7-5DA3-CC90-ABDA-4E5BCD055D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155" y="1394819"/>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75CACC6-BD2C-5E96-D2B5-1588D2F636C0}"/>
              </a:ext>
            </a:extLst>
          </p:cNvPr>
          <p:cNvSpPr>
            <a:spLocks noGrp="1"/>
          </p:cNvSpPr>
          <p:nvPr>
            <p:ph idx="1"/>
          </p:nvPr>
        </p:nvSpPr>
        <p:spPr>
          <a:xfrm>
            <a:off x="5346752" y="2480589"/>
            <a:ext cx="6602092" cy="3941691"/>
          </a:xfrm>
        </p:spPr>
        <p:txBody>
          <a:bodyPr>
            <a:normAutofit/>
          </a:bodyPr>
          <a:lstStyle/>
          <a:p>
            <a:r>
              <a:rPr lang="en-US" sz="3200" dirty="0"/>
              <a:t>Using technology to </a:t>
            </a:r>
            <a:r>
              <a:rPr lang="en-US" sz="3200" b="1" dirty="0"/>
              <a:t>ACCESS</a:t>
            </a:r>
            <a:r>
              <a:rPr lang="en-US" sz="3200" dirty="0"/>
              <a:t> learning resources</a:t>
            </a:r>
          </a:p>
          <a:p>
            <a:r>
              <a:rPr lang="en-US" sz="3200" dirty="0"/>
              <a:t>Using technology to </a:t>
            </a:r>
            <a:r>
              <a:rPr lang="en-US" sz="3200" b="1" dirty="0"/>
              <a:t>DEVELOP</a:t>
            </a:r>
            <a:r>
              <a:rPr lang="en-US" sz="3200" dirty="0"/>
              <a:t> learning resources</a:t>
            </a:r>
          </a:p>
          <a:p>
            <a:r>
              <a:rPr lang="en-US" sz="3200" dirty="0"/>
              <a:t>Using technology to </a:t>
            </a:r>
            <a:r>
              <a:rPr lang="en-US" sz="3200" b="1" dirty="0"/>
              <a:t>DELIVER</a:t>
            </a:r>
            <a:r>
              <a:rPr lang="en-US" sz="3200" dirty="0"/>
              <a:t> learning</a:t>
            </a:r>
          </a:p>
          <a:p>
            <a:r>
              <a:rPr lang="en-US" sz="3200" dirty="0"/>
              <a:t>Using technology to </a:t>
            </a:r>
            <a:r>
              <a:rPr lang="en-US" sz="3200" b="1" dirty="0"/>
              <a:t>ASSESS</a:t>
            </a:r>
            <a:r>
              <a:rPr lang="en-US" sz="3200" dirty="0"/>
              <a:t> learning</a:t>
            </a:r>
            <a:endParaRPr lang="en-PH" sz="3200" dirty="0"/>
          </a:p>
        </p:txBody>
      </p:sp>
      <p:sp>
        <p:nvSpPr>
          <p:cNvPr id="4" name="Content Placeholder 2">
            <a:extLst>
              <a:ext uri="{FF2B5EF4-FFF2-40B4-BE49-F238E27FC236}">
                <a16:creationId xmlns:a16="http://schemas.microsoft.com/office/drawing/2014/main" id="{FCF565C5-DF92-5DE7-C41B-38C35D3E0020}"/>
              </a:ext>
            </a:extLst>
          </p:cNvPr>
          <p:cNvSpPr txBox="1">
            <a:spLocks/>
          </p:cNvSpPr>
          <p:nvPr/>
        </p:nvSpPr>
        <p:spPr>
          <a:xfrm>
            <a:off x="5346753" y="1955369"/>
            <a:ext cx="6602092" cy="456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Teachers in SMART-ED Classrooms must be adept in:</a:t>
            </a:r>
            <a:endParaRPr lang="en-PH" sz="2000" dirty="0"/>
          </a:p>
        </p:txBody>
      </p:sp>
    </p:spTree>
    <p:extLst>
      <p:ext uri="{BB962C8B-B14F-4D97-AF65-F5344CB8AC3E}">
        <p14:creationId xmlns:p14="http://schemas.microsoft.com/office/powerpoint/2010/main" val="2366470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oster of a school&#10;&#10;Description automatically generated">
            <a:extLst>
              <a:ext uri="{FF2B5EF4-FFF2-40B4-BE49-F238E27FC236}">
                <a16:creationId xmlns:a16="http://schemas.microsoft.com/office/drawing/2014/main" id="{BF75085C-8681-2265-5BD8-EF26FCC61D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Tree>
    <p:extLst>
      <p:ext uri="{BB962C8B-B14F-4D97-AF65-F5344CB8AC3E}">
        <p14:creationId xmlns:p14="http://schemas.microsoft.com/office/powerpoint/2010/main" val="2167352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26213-A7B1-0082-F48F-DA1D9953C9C0}"/>
              </a:ext>
            </a:extLst>
          </p:cNvPr>
          <p:cNvSpPr>
            <a:spLocks noGrp="1"/>
          </p:cNvSpPr>
          <p:nvPr>
            <p:ph type="title"/>
          </p:nvPr>
        </p:nvSpPr>
        <p:spPr>
          <a:xfrm>
            <a:off x="838200" y="365126"/>
            <a:ext cx="10515600" cy="713662"/>
          </a:xfrm>
        </p:spPr>
        <p:txBody>
          <a:bodyPr/>
          <a:lstStyle/>
          <a:p>
            <a:r>
              <a:rPr lang="en-US" b="1"/>
              <a:t>ONLINE PLATFORMS</a:t>
            </a:r>
            <a:endParaRPr lang="en-PH" b="1" dirty="0"/>
          </a:p>
        </p:txBody>
      </p:sp>
      <p:sp>
        <p:nvSpPr>
          <p:cNvPr id="8" name="TextBox 7">
            <a:extLst>
              <a:ext uri="{FF2B5EF4-FFF2-40B4-BE49-F238E27FC236}">
                <a16:creationId xmlns:a16="http://schemas.microsoft.com/office/drawing/2014/main" id="{DBE94148-FE5E-9228-E105-83CCE417C409}"/>
              </a:ext>
            </a:extLst>
          </p:cNvPr>
          <p:cNvSpPr txBox="1"/>
          <p:nvPr/>
        </p:nvSpPr>
        <p:spPr>
          <a:xfrm>
            <a:off x="757980" y="1008723"/>
            <a:ext cx="11149768" cy="5632311"/>
          </a:xfrm>
          <a:prstGeom prst="rect">
            <a:avLst/>
          </a:prstGeom>
          <a:noFill/>
        </p:spPr>
        <p:txBody>
          <a:bodyPr wrap="square">
            <a:spAutoFit/>
          </a:bodyPr>
          <a:lstStyle/>
          <a:p>
            <a:r>
              <a:rPr lang="en-PH" sz="2400" b="1" dirty="0"/>
              <a:t>Learning Management System</a:t>
            </a:r>
          </a:p>
          <a:p>
            <a:r>
              <a:rPr lang="en-PH" sz="2400" dirty="0"/>
              <a:t>Google Classroom (</a:t>
            </a:r>
            <a:r>
              <a:rPr lang="en-PH" sz="2400" dirty="0">
                <a:hlinkClick r:id="rId2"/>
              </a:rPr>
              <a:t>http://classroom.google.com</a:t>
            </a:r>
            <a:r>
              <a:rPr lang="en-PH" sz="2400" dirty="0"/>
              <a:t>)</a:t>
            </a:r>
          </a:p>
          <a:p>
            <a:endParaRPr lang="en-PH" sz="2400" dirty="0"/>
          </a:p>
          <a:p>
            <a:r>
              <a:rPr lang="en-PH" sz="2400" b="1" dirty="0"/>
              <a:t>For interactive simulations/learning experiences:</a:t>
            </a:r>
          </a:p>
          <a:p>
            <a:r>
              <a:rPr lang="en-PH" sz="2400" dirty="0" err="1"/>
              <a:t>PhET</a:t>
            </a:r>
            <a:r>
              <a:rPr lang="en-PH" sz="2400" dirty="0"/>
              <a:t> (</a:t>
            </a:r>
            <a:r>
              <a:rPr lang="en-PH" sz="2400" dirty="0">
                <a:hlinkClick r:id="rId3"/>
              </a:rPr>
              <a:t>http://phet.Colorado.edu</a:t>
            </a:r>
            <a:r>
              <a:rPr lang="en-PH" sz="2400" dirty="0"/>
              <a:t>) for Science and Mathematics</a:t>
            </a:r>
          </a:p>
          <a:p>
            <a:endParaRPr lang="en-PH" sz="2400" dirty="0"/>
          </a:p>
          <a:p>
            <a:r>
              <a:rPr lang="en-PH" sz="2400" b="1" dirty="0"/>
              <a:t>For interactive lesson delivery:</a:t>
            </a:r>
          </a:p>
          <a:p>
            <a:r>
              <a:rPr lang="en-PH" sz="2400" dirty="0"/>
              <a:t>Nearpod (</a:t>
            </a:r>
            <a:r>
              <a:rPr lang="en-PH" sz="2400" dirty="0">
                <a:hlinkClick r:id="rId4"/>
              </a:rPr>
              <a:t>www.nearpod.com</a:t>
            </a:r>
            <a:r>
              <a:rPr lang="en-PH" sz="2400" dirty="0"/>
              <a:t>) </a:t>
            </a:r>
          </a:p>
          <a:p>
            <a:r>
              <a:rPr lang="en-PH" sz="2400" dirty="0" err="1"/>
              <a:t>Classpoint</a:t>
            </a:r>
            <a:r>
              <a:rPr lang="en-PH" sz="2400" dirty="0"/>
              <a:t> (</a:t>
            </a:r>
            <a:r>
              <a:rPr lang="en-PH" sz="2400" dirty="0">
                <a:hlinkClick r:id="rId5"/>
              </a:rPr>
              <a:t>www.classpoint.io</a:t>
            </a:r>
            <a:r>
              <a:rPr lang="en-PH" sz="2400" dirty="0"/>
              <a:t>) </a:t>
            </a:r>
          </a:p>
          <a:p>
            <a:endParaRPr lang="en-PH" sz="2400" dirty="0"/>
          </a:p>
          <a:p>
            <a:r>
              <a:rPr lang="en-PH" sz="2400" b="1" dirty="0"/>
              <a:t>For fun interactive quizzes:</a:t>
            </a:r>
          </a:p>
          <a:p>
            <a:r>
              <a:rPr lang="en-PH" sz="2400" dirty="0"/>
              <a:t>Kahoot (</a:t>
            </a:r>
            <a:r>
              <a:rPr lang="en-PH" sz="2400" dirty="0">
                <a:hlinkClick r:id="rId6"/>
              </a:rPr>
              <a:t>www.kahoot.com</a:t>
            </a:r>
            <a:r>
              <a:rPr lang="en-PH" sz="2400" dirty="0"/>
              <a:t>), </a:t>
            </a:r>
            <a:r>
              <a:rPr lang="en-PH" sz="2400" dirty="0" err="1"/>
              <a:t>Quizziz</a:t>
            </a:r>
            <a:r>
              <a:rPr lang="en-PH" sz="2400" dirty="0"/>
              <a:t> (</a:t>
            </a:r>
            <a:r>
              <a:rPr lang="en-PH" sz="2400" dirty="0">
                <a:hlinkClick r:id="rId7"/>
              </a:rPr>
              <a:t>www.quizziz.com</a:t>
            </a:r>
            <a:r>
              <a:rPr lang="en-PH" sz="2400" dirty="0"/>
              <a:t>), </a:t>
            </a:r>
          </a:p>
          <a:p>
            <a:endParaRPr lang="en-PH" sz="2400" dirty="0"/>
          </a:p>
          <a:p>
            <a:r>
              <a:rPr lang="en-PH" sz="2400" b="1" dirty="0"/>
              <a:t>For assessment:</a:t>
            </a:r>
          </a:p>
          <a:p>
            <a:r>
              <a:rPr lang="en-PH" sz="2400" dirty="0"/>
              <a:t>Google Forms Quiz</a:t>
            </a:r>
          </a:p>
        </p:txBody>
      </p:sp>
    </p:spTree>
    <p:extLst>
      <p:ext uri="{BB962C8B-B14F-4D97-AF65-F5344CB8AC3E}">
        <p14:creationId xmlns:p14="http://schemas.microsoft.com/office/powerpoint/2010/main" val="7861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oster with text and pictures of people working on computers&#10;&#10;Description automatically generated">
            <a:extLst>
              <a:ext uri="{FF2B5EF4-FFF2-40B4-BE49-F238E27FC236}">
                <a16:creationId xmlns:a16="http://schemas.microsoft.com/office/drawing/2014/main" id="{99AE8CD7-CF40-C073-72F4-88118C6237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Tree>
    <p:extLst>
      <p:ext uri="{BB962C8B-B14F-4D97-AF65-F5344CB8AC3E}">
        <p14:creationId xmlns:p14="http://schemas.microsoft.com/office/powerpoint/2010/main" val="1788310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No photo description available.">
            <a:extLst>
              <a:ext uri="{FF2B5EF4-FFF2-40B4-BE49-F238E27FC236}">
                <a16:creationId xmlns:a16="http://schemas.microsoft.com/office/drawing/2014/main" id="{1F50D127-3E91-982D-9F72-D186ED0A4E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63" b="4062"/>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o photo description available.">
            <a:extLst>
              <a:ext uri="{FF2B5EF4-FFF2-40B4-BE49-F238E27FC236}">
                <a16:creationId xmlns:a16="http://schemas.microsoft.com/office/drawing/2014/main" id="{7C54EF21-3F68-1F63-128A-B197EA7099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6" b="1284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958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681688E2FEA84C82C9B5CF74303036" ma:contentTypeVersion="14" ma:contentTypeDescription="Create a new document." ma:contentTypeScope="" ma:versionID="12adf4d0ab2eaf61136c3380c7ee5cfa">
  <xsd:schema xmlns:xsd="http://www.w3.org/2001/XMLSchema" xmlns:xs="http://www.w3.org/2001/XMLSchema" xmlns:p="http://schemas.microsoft.com/office/2006/metadata/properties" xmlns:ns3="f919dd73-985a-4033-9e1a-a8737a9ccf06" xmlns:ns4="774cb6fc-3975-4c05-b32d-ac9f9bfca8f5" targetNamespace="http://schemas.microsoft.com/office/2006/metadata/properties" ma:root="true" ma:fieldsID="eac7b27fb05649b0f243894f2b56e0cd" ns3:_="" ns4:_="">
    <xsd:import namespace="f919dd73-985a-4033-9e1a-a8737a9ccf06"/>
    <xsd:import namespace="774cb6fc-3975-4c05-b32d-ac9f9bfca8f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dd73-985a-4033-9e1a-a8737a9ccf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4cb6fc-3975-4c05-b32d-ac9f9bfca8f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F5EA73-89DD-4EB2-BBAB-1988C2D39B4D}">
  <ds:schemaRefs>
    <ds:schemaRef ds:uri="http://schemas.microsoft.com/sharepoint/v3/contenttype/forms"/>
  </ds:schemaRefs>
</ds:datastoreItem>
</file>

<file path=customXml/itemProps2.xml><?xml version="1.0" encoding="utf-8"?>
<ds:datastoreItem xmlns:ds="http://schemas.openxmlformats.org/officeDocument/2006/customXml" ds:itemID="{20AC6F53-EBB5-4609-99C8-65D49700F9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19dd73-985a-4033-9e1a-a8737a9ccf06"/>
    <ds:schemaRef ds:uri="774cb6fc-3975-4c05-b32d-ac9f9bfca8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B3CA36-7BE3-4A11-94AA-8E502344FB59}">
  <ds:schemaRefs>
    <ds:schemaRef ds:uri="http://www.w3.org/XML/1998/namespace"/>
    <ds:schemaRef ds:uri="f919dd73-985a-4033-9e1a-a8737a9ccf06"/>
    <ds:schemaRef ds:uri="http://purl.org/dc/elements/1.1/"/>
    <ds:schemaRef ds:uri="774cb6fc-3975-4c05-b32d-ac9f9bfca8f5"/>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639</TotalTime>
  <Words>666</Words>
  <Application>Microsoft Office PowerPoint</Application>
  <PresentationFormat>Widescreen</PresentationFormat>
  <Paragraphs>64</Paragraphs>
  <Slides>38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Abadi</vt:lpstr>
      <vt:lpstr>Arial</vt:lpstr>
      <vt:lpstr>Calibri</vt:lpstr>
      <vt:lpstr>Calibri Light</vt:lpstr>
      <vt:lpstr>Office Theme</vt:lpstr>
      <vt:lpstr>PowerPoint Presentation</vt:lpstr>
      <vt:lpstr>PowerPoint Presentation</vt:lpstr>
      <vt:lpstr>PowerPoint Presentation</vt:lpstr>
      <vt:lpstr>Why SMART-ED?</vt:lpstr>
      <vt:lpstr>How SMART-ED teachers use technology</vt:lpstr>
      <vt:lpstr>PowerPoint Presentation</vt:lpstr>
      <vt:lpstr>ONLINE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classroom.google.com</vt:lpstr>
      <vt:lpstr>www.nearpod.com</vt:lpstr>
      <vt:lpstr>www.classpoint.io</vt:lpstr>
      <vt:lpstr>phet.colorado.edu</vt:lpstr>
      <vt:lpstr>www.oercommons.org</vt:lpstr>
      <vt:lpstr>www.prodigygame.org</vt:lpstr>
      <vt:lpstr>www.teachertube.com</vt:lpstr>
      <vt:lpstr>www.quizlet.com</vt:lpstr>
      <vt:lpstr>kids.nationalgeographic.com</vt:lpstr>
      <vt:lpstr>www.funbrain.com</vt:lpstr>
      <vt:lpstr>www.starfall.com</vt:lpstr>
      <vt:lpstr>https://www.thekidzpage.com/learninggames/</vt:lpstr>
      <vt:lpstr>EduApp by ScriptRepublic</vt:lpstr>
      <vt:lpstr>KIDS SONGS: Nursery Rhymes by ScriptRepublic</vt:lpstr>
      <vt:lpstr>Awiting Pambata Nursery Rhymes by ScriptRepublic</vt:lpstr>
      <vt:lpstr>CVC Words Flashcards by ScriptRepublic</vt:lpstr>
      <vt:lpstr>Sight Words – Learn to Read by ScriptRepublic</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LMS: Learning Made Smarter</dc:title>
  <dc:creator>Ariel Lalisan</dc:creator>
  <cp:lastModifiedBy>Evan Campos</cp:lastModifiedBy>
  <cp:revision>12</cp:revision>
  <dcterms:created xsi:type="dcterms:W3CDTF">2023-06-28T20:01:55Z</dcterms:created>
  <dcterms:modified xsi:type="dcterms:W3CDTF">2023-08-24T06:22:10Z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0x010100FC681688E2FEA84C82C9B5CF74303036</vt:lpwstr>
  </property>
</Properties>
</file>